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emf" ContentType="image/x-emf"/>
  <Default Extension="wmf" ContentType="image/x-wmf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sldIdLst>
    <p:sldId id="258" r:id="rId4"/>
    <p:sldId id="337" r:id="rId5"/>
    <p:sldId id="364" r:id="rId7"/>
    <p:sldId id="365" r:id="rId8"/>
    <p:sldId id="366" r:id="rId9"/>
    <p:sldId id="313" r:id="rId10"/>
    <p:sldId id="373" r:id="rId11"/>
    <p:sldId id="374" r:id="rId12"/>
    <p:sldId id="375" r:id="rId13"/>
    <p:sldId id="376" r:id="rId14"/>
    <p:sldId id="377" r:id="rId15"/>
    <p:sldId id="378" r:id="rId16"/>
    <p:sldId id="381" r:id="rId17"/>
    <p:sldId id="344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ligraphic" pitchFamily="2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ligraphic" pitchFamily="2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ligraphic" pitchFamily="2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ligraphic" pitchFamily="2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ligraphic" pitchFamily="2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ligraphic" pitchFamily="2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ligraphic" pitchFamily="2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ligraphic" pitchFamily="2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ligraphic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0099"/>
    <a:srgbClr val="66FF99"/>
    <a:srgbClr val="99FF99"/>
    <a:srgbClr val="00FF99"/>
    <a:srgbClr val="00CC66"/>
    <a:srgbClr val="339933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09"/>
    <p:restoredTop sz="98967"/>
  </p:normalViewPr>
  <p:slideViewPr>
    <p:cSldViewPr showGuides="1">
      <p:cViewPr varScale="1">
        <p:scale>
          <a:sx n="96" d="100"/>
          <a:sy n="96" d="100"/>
        </p:scale>
        <p:origin x="78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F8C7BA-65BA-4CFE-9796-3D4886CF237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ligraphic" pitchFamily="2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spcBef>
                <a:spcPct val="0"/>
              </a:spcBef>
            </a:pPr>
            <a:fld id="{9A0DB2DC-4C9A-4742-B13C-FB6460FD3503}" type="slidenum"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Calligraphic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Calligraphic" pitchFamily="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Calligraphic" pitchFamily="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Calligraphic" pitchFamily="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E0CBD3-3913-4390-BE15-57723AC2BA57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ligraphic" pitchFamily="2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 spd="med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3B7ADE-3BEC-43DA-99F1-592E8255C412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ligraphic" pitchFamily="2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 spd="med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20E07D-2855-44F1-832D-D4697AFDD74B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ligraphic" pitchFamily="2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 spd="med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EB723A-DB8E-42A7-A26D-49B9E06A167D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ligraphic" pitchFamily="2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 spd="med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6AA165-3EEE-4D76-AAE7-FF60A0287D35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ligraphic" pitchFamily="2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 spd="med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B6C7E5-A2F2-4E53-9302-2E8B6012E8B2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ligraphic" pitchFamily="2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 spd="med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9E2649-60ED-4B8B-9481-7274140CB87A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ligraphic" pitchFamily="2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 spd="med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Calligraphic" pitchFamily="2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6D45705-C45F-47E4-BDDB-A7610083D2A1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ligraphic" pitchFamily="2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 spd="med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C89761-E49D-4582-B0BE-B4DBA1E0268A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ligraphic" pitchFamily="2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 spd="med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48AC87-A371-4C1E-B5E7-44473D1DD5FE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ligraphic" pitchFamily="2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 spd="med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740D95-704C-4A53-8CB6-6AEB5A6D1909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ligraphic" pitchFamily="2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 spd="med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2600" y="304800"/>
            <a:ext cx="7010400" cy="566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57CC68-C220-45CB-9CA6-47983C7A5FD0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ligraphic" pitchFamily="2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Calligraphic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Calligraphic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Calligraphic" pitchFamily="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Calligraphic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Calligraphic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Calligraphic" pitchFamily="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Calligraphic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Calligraphic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094585-34AE-47B4-A13B-B43E298B7A74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ligraphic" pitchFamily="2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Calligraphic" pitchFamily="2" charset="0"/>
              </a:rPr>
            </a:fld>
            <a:endParaRPr lang="en-US" altLang="en-US" dirty="0">
              <a:latin typeface="Calligraphic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split dir="in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3.png"/><Relationship Id="rId2" Type="http://schemas.microsoft.com/office/2007/relationships/media" Target="file:///E:\hoi%20giang\da%20duyet\hoi%20giang%20tuyen\08_%202%20Li.mp3" TargetMode="External"/><Relationship Id="rId1" Type="http://schemas.openxmlformats.org/officeDocument/2006/relationships/audio" Target="file:///E:\hoi%20giang\da%20duyet\hoi%20giang%20tuyen\08_%202%20Li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audio1.wav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audio1.wav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3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audio" Target="../media/audio1.wav"/><Relationship Id="rId3" Type="http://schemas.openxmlformats.org/officeDocument/2006/relationships/image" Target="../media/image11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audio" Target="../media/audio1.wav"/><Relationship Id="rId4" Type="http://schemas.openxmlformats.org/officeDocument/2006/relationships/image" Target="../media/image20.GIF"/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WordArt 93"/>
          <p:cNvSpPr>
            <a:spLocks noTextEdit="1"/>
          </p:cNvSpPr>
          <p:nvPr/>
        </p:nvSpPr>
        <p:spPr>
          <a:xfrm>
            <a:off x="2195513" y="3517900"/>
            <a:ext cx="4800600" cy="1206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en-US" sz="44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2"/>
                  <a:stretch>
                    <a:fillRect/>
                  </a:stretch>
                </a:blipFill>
                <a:latin typeface="Impact" panose="020B0806030902050204" charset="0"/>
                <a:ea typeface="Impact" panose="020B0806030902050204" charset="0"/>
              </a:rPr>
              <a:t>LISTEN AND READ</a:t>
            </a:r>
            <a:endParaRPr lang="en-US" sz="44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blipFill rotWithShape="1">
                <a:blip r:embed="rId2"/>
                <a:stretch>
                  <a:fillRect/>
                </a:stretch>
              </a:blipFill>
              <a:latin typeface="Impact" panose="020B0806030902050204" charset="0"/>
              <a:ea typeface="Impact" panose="020B0806030902050204" charset="0"/>
            </a:endParaRPr>
          </a:p>
        </p:txBody>
      </p:sp>
      <p:pic>
        <p:nvPicPr>
          <p:cNvPr id="4190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4800600"/>
            <a:ext cx="11033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1" name="Picture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88" y="4800600"/>
            <a:ext cx="1103312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2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4800600"/>
            <a:ext cx="11033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3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663" y="4800600"/>
            <a:ext cx="1103312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4" name="Picture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4800600"/>
            <a:ext cx="11033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5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238" y="4800600"/>
            <a:ext cx="1103312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6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25" y="4800600"/>
            <a:ext cx="11033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7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813" y="4800600"/>
            <a:ext cx="1103312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100" y="4800600"/>
            <a:ext cx="11033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61397">
            <a:off x="8585200" y="6299200"/>
            <a:ext cx="406400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288395" y="545893"/>
            <a:ext cx="2616422" cy="76944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solidFill>
                  <a:srgbClr val="FF0000"/>
                </a:solidFill>
                <a:effectLst/>
                <a:uLnTx/>
                <a:uFillTx/>
                <a:latin typeface="Calligraphic" pitchFamily="2" charset="0"/>
                <a:ea typeface="+mn-ea"/>
                <a:cs typeface="+mn-cs"/>
              </a:rPr>
              <a:t>ENGLISH 8</a:t>
            </a:r>
            <a:endParaRPr kumimoji="0" lang="en-US" sz="4400" b="1" i="0" u="none" strike="noStrike" kern="1200" cap="none" spc="0" normalizeH="0" baseline="0" noProof="0">
              <a:solidFill>
                <a:srgbClr val="FF0000"/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68411" y="1464692"/>
            <a:ext cx="665638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solidFill>
                  <a:srgbClr val="7030A0"/>
                </a:solidFill>
                <a:effectLst/>
                <a:uLnTx/>
                <a:uFillTx/>
                <a:latin typeface="Calligraphic" pitchFamily="2" charset="0"/>
                <a:ea typeface="+mn-ea"/>
                <a:cs typeface="+mn-cs"/>
              </a:rPr>
              <a:t>COUNTRY LIFE AND CITY LIFE</a:t>
            </a:r>
            <a:endParaRPr kumimoji="0" lang="en-US" sz="5400" b="1" i="0" u="none" strike="noStrike" kern="1200" cap="none" spc="0" normalizeH="0" baseline="0" noProof="0">
              <a:solidFill>
                <a:srgbClr val="7030A0"/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58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105400"/>
          </a:xfrm>
        </p:spPr>
        <p:txBody>
          <a:bodyPr vert="horz" wrap="square" lIns="91440" tIns="45720" rIns="91440" bIns="45720" anchor="t" anchorCtr="0"/>
          <a:p>
            <a:pPr algn="just" eaLnBrk="1" hangingPunct="1">
              <a:lnSpc>
                <a:spcPct val="113000"/>
              </a:lnSpc>
              <a:spcBef>
                <a:spcPts val="350"/>
              </a:spcBef>
              <a:buNone/>
            </a:pPr>
            <a:r>
              <a:rPr lang="en-US" altLang="en-US" sz="2200" b="1" dirty="0">
                <a:latin typeface=".VnTime" panose="020B7200000000000000" pitchFamily="34" charset="0"/>
              </a:rPr>
              <a:t>People from the countryside are (1) ________ their (2) _______ to go and</a:t>
            </a:r>
            <a:endParaRPr lang="en-US" altLang="en-US" sz="2200" b="1" dirty="0">
              <a:latin typeface=".VnTime" panose="020B7200000000000000" pitchFamily="34" charset="0"/>
            </a:endParaRPr>
          </a:p>
          <a:p>
            <a:pPr algn="just" eaLnBrk="1" hangingPunct="1">
              <a:lnSpc>
                <a:spcPct val="113000"/>
              </a:lnSpc>
              <a:spcBef>
                <a:spcPts val="350"/>
              </a:spcBef>
              <a:buNone/>
            </a:pPr>
            <a:r>
              <a:rPr lang="en-US" altLang="en-US" sz="2200" b="1" dirty="0">
                <a:latin typeface=".VnTime" panose="020B7200000000000000" pitchFamily="34" charset="0"/>
              </a:rPr>
              <a:t>live  in the (3)________. Farming  can  sometimes be  a difficult  life  and </a:t>
            </a:r>
            <a:endParaRPr lang="en-US" altLang="en-US" sz="2200" b="1" dirty="0">
              <a:latin typeface=".VnTime" panose="020B7200000000000000" pitchFamily="34" charset="0"/>
            </a:endParaRPr>
          </a:p>
          <a:p>
            <a:pPr algn="just" eaLnBrk="1" hangingPunct="1">
              <a:lnSpc>
                <a:spcPct val="113000"/>
              </a:lnSpc>
              <a:spcBef>
                <a:spcPts val="350"/>
              </a:spcBef>
              <a:buNone/>
            </a:pPr>
            <a:r>
              <a:rPr lang="en-US" altLang="en-US" sz="2200" b="1" dirty="0">
                <a:latin typeface=".VnTime" panose="020B7200000000000000" pitchFamily="34" charset="0"/>
              </a:rPr>
              <a:t>these  people   from (4) __________ areas   feel   the (5) ________  offers</a:t>
            </a:r>
            <a:endParaRPr lang="en-US" altLang="en-US" sz="2200" b="1" dirty="0">
              <a:latin typeface=".VnTime" panose="020B7200000000000000" pitchFamily="34" charset="0"/>
            </a:endParaRPr>
          </a:p>
          <a:p>
            <a:pPr algn="just" eaLnBrk="1" hangingPunct="1">
              <a:lnSpc>
                <a:spcPct val="113000"/>
              </a:lnSpc>
              <a:spcBef>
                <a:spcPts val="350"/>
              </a:spcBef>
              <a:buNone/>
            </a:pPr>
            <a:r>
              <a:rPr lang="en-US" altLang="en-US" sz="2200" b="1" dirty="0">
                <a:latin typeface=".VnTime" panose="020B7200000000000000" pitchFamily="34" charset="0"/>
              </a:rPr>
              <a:t>more  opportunities.  However,  many  people  coming  to the  city  create</a:t>
            </a:r>
            <a:endParaRPr lang="en-US" altLang="en-US" sz="2200" b="1" dirty="0">
              <a:latin typeface=".VnTime" panose="020B7200000000000000" pitchFamily="34" charset="0"/>
            </a:endParaRPr>
          </a:p>
          <a:p>
            <a:pPr algn="just" eaLnBrk="1" hangingPunct="1">
              <a:lnSpc>
                <a:spcPct val="113000"/>
              </a:lnSpc>
              <a:spcBef>
                <a:spcPts val="350"/>
              </a:spcBef>
              <a:buNone/>
            </a:pPr>
            <a:r>
              <a:rPr lang="en-US" altLang="en-US" sz="2200" b="1" dirty="0">
                <a:latin typeface=".VnTime" panose="020B7200000000000000" pitchFamily="34" charset="0"/>
              </a:rPr>
              <a:t>(6)_________ . There may not be enough (7) ________ or (8) __________,</a:t>
            </a:r>
            <a:endParaRPr lang="en-US" altLang="en-US" sz="2200" b="1" dirty="0">
              <a:latin typeface=".VnTime" panose="020B7200000000000000" pitchFamily="34" charset="0"/>
            </a:endParaRPr>
          </a:p>
          <a:p>
            <a:pPr algn="just" eaLnBrk="1" hangingPunct="1">
              <a:lnSpc>
                <a:spcPct val="113000"/>
              </a:lnSpc>
              <a:spcBef>
                <a:spcPts val="350"/>
              </a:spcBef>
              <a:buNone/>
            </a:pPr>
            <a:r>
              <a:rPr lang="en-US" altLang="en-US" sz="2200" b="1" dirty="0">
                <a:latin typeface=".VnTime" panose="020B7200000000000000" pitchFamily="34" charset="0"/>
              </a:rPr>
              <a:t>while  water  and  electricity   supplies   may   not  be  adequate.  This  is </a:t>
            </a:r>
            <a:endParaRPr lang="en-US" altLang="en-US" sz="2200" b="1" dirty="0">
              <a:latin typeface=".VnTime" panose="020B7200000000000000" pitchFamily="34" charset="0"/>
            </a:endParaRPr>
          </a:p>
          <a:p>
            <a:pPr algn="just" eaLnBrk="1" hangingPunct="1">
              <a:lnSpc>
                <a:spcPct val="113000"/>
              </a:lnSpc>
              <a:spcBef>
                <a:spcPts val="350"/>
              </a:spcBef>
              <a:buNone/>
            </a:pPr>
            <a:r>
              <a:rPr lang="en-US" altLang="en-US" sz="2200" b="1" dirty="0">
                <a:latin typeface=".VnTime" panose="020B7200000000000000" pitchFamily="34" charset="0"/>
              </a:rPr>
              <a:t>a (9)__________ facing governments around the (10)</a:t>
            </a:r>
            <a:r>
              <a:rPr lang="en-US" altLang="en-US" sz="2400" b="1" dirty="0">
                <a:latin typeface=".VnTime" panose="020B7200000000000000" pitchFamily="34" charset="0"/>
              </a:rPr>
              <a:t> ______ .</a:t>
            </a:r>
            <a:endParaRPr lang="en-US" altLang="en-US" sz="2400" b="1" dirty="0">
              <a:latin typeface=".VnTime" panose="020B7200000000000000" pitchFamily="34" charset="0"/>
            </a:endParaRPr>
          </a:p>
          <a:p>
            <a:pPr algn="just" eaLnBrk="1" hangingPunct="1">
              <a:buNone/>
            </a:pPr>
            <a:endParaRPr lang="en-US" altLang="en-US" sz="2400" b="1" dirty="0">
              <a:latin typeface=".VnTime" panose="020B7200000000000000" pitchFamily="34" charset="0"/>
            </a:endParaRPr>
          </a:p>
        </p:txBody>
      </p:sp>
      <p:sp>
        <p:nvSpPr>
          <p:cNvPr id="22532" name="Text Box 4"/>
          <p:cNvSpPr txBox="1"/>
          <p:nvPr/>
        </p:nvSpPr>
        <p:spPr>
          <a:xfrm>
            <a:off x="4583113" y="981075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.VnTime" panose="020B7200000000000000" pitchFamily="34" charset="0"/>
              </a:rPr>
              <a:t>leaving</a:t>
            </a:r>
            <a:endParaRPr lang="en-US" altLang="en-US" sz="2400" b="1" dirty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22533" name="Text Box 5"/>
          <p:cNvSpPr txBox="1"/>
          <p:nvPr/>
        </p:nvSpPr>
        <p:spPr>
          <a:xfrm>
            <a:off x="6829425" y="9906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.VnTime" panose="020B7200000000000000" pitchFamily="34" charset="0"/>
              </a:rPr>
              <a:t>home</a:t>
            </a:r>
            <a:endParaRPr lang="en-US" altLang="en-US" sz="2400" b="1" dirty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22534" name="Text Box 6"/>
          <p:cNvSpPr txBox="1"/>
          <p:nvPr/>
        </p:nvSpPr>
        <p:spPr>
          <a:xfrm>
            <a:off x="2125663" y="140335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.VnTime" panose="020B7200000000000000" pitchFamily="34" charset="0"/>
              </a:rPr>
              <a:t>city</a:t>
            </a:r>
            <a:endParaRPr lang="en-US" altLang="en-US" sz="2400" b="1" dirty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22535" name="Text Box 7"/>
          <p:cNvSpPr txBox="1"/>
          <p:nvPr/>
        </p:nvSpPr>
        <p:spPr>
          <a:xfrm>
            <a:off x="3259138" y="1839913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.VnTime" panose="020B7200000000000000" pitchFamily="34" charset="0"/>
              </a:rPr>
              <a:t>rural</a:t>
            </a:r>
            <a:endParaRPr lang="en-US" altLang="en-US" sz="2400" b="1" dirty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22536" name="Text Box 8"/>
          <p:cNvSpPr txBox="1"/>
          <p:nvPr/>
        </p:nvSpPr>
        <p:spPr>
          <a:xfrm>
            <a:off x="7024688" y="18415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.VnTime" panose="020B7200000000000000" pitchFamily="34" charset="0"/>
              </a:rPr>
              <a:t>city</a:t>
            </a:r>
            <a:endParaRPr lang="en-US" altLang="en-US" sz="2400" b="1" dirty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22537" name="Text Box 9"/>
          <p:cNvSpPr txBox="1"/>
          <p:nvPr/>
        </p:nvSpPr>
        <p:spPr>
          <a:xfrm>
            <a:off x="546100" y="2668588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.VnTime" panose="020B7200000000000000" pitchFamily="34" charset="0"/>
              </a:rPr>
              <a:t>problems</a:t>
            </a:r>
            <a:endParaRPr lang="en-US" altLang="en-US" sz="2400" b="1" dirty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22538" name="Text Box 10"/>
          <p:cNvSpPr txBox="1"/>
          <p:nvPr/>
        </p:nvSpPr>
        <p:spPr>
          <a:xfrm>
            <a:off x="5562600" y="2667000"/>
            <a:ext cx="1219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.VnTime" panose="020B7200000000000000" pitchFamily="34" charset="0"/>
              </a:rPr>
              <a:t>schools</a:t>
            </a:r>
            <a:endParaRPr lang="en-US" altLang="en-US" sz="2400" b="1" dirty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22539" name="Text Box 11"/>
          <p:cNvSpPr txBox="1"/>
          <p:nvPr/>
        </p:nvSpPr>
        <p:spPr>
          <a:xfrm>
            <a:off x="7458075" y="2667000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.VnTime" panose="020B7200000000000000" pitchFamily="34" charset="0"/>
              </a:rPr>
              <a:t>hospitals</a:t>
            </a:r>
            <a:endParaRPr lang="en-US" altLang="en-US" sz="2400" b="1" dirty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22540" name="Text Box 12"/>
          <p:cNvSpPr txBox="1"/>
          <p:nvPr/>
        </p:nvSpPr>
        <p:spPr>
          <a:xfrm>
            <a:off x="817563" y="3538538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.VnTime" panose="020B7200000000000000" pitchFamily="34" charset="0"/>
              </a:rPr>
              <a:t>problem</a:t>
            </a:r>
            <a:endParaRPr lang="en-US" altLang="en-US" sz="2400" b="1" dirty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22541" name="Text Box 13"/>
          <p:cNvSpPr txBox="1"/>
          <p:nvPr/>
        </p:nvSpPr>
        <p:spPr>
          <a:xfrm>
            <a:off x="6551613" y="3573463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.VnTime" panose="020B7200000000000000" pitchFamily="34" charset="0"/>
              </a:rPr>
              <a:t>world</a:t>
            </a:r>
            <a:endParaRPr lang="en-US" altLang="en-US" sz="2400" b="1" dirty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12300" name="Rectangle 15"/>
          <p:cNvSpPr/>
          <p:nvPr/>
        </p:nvSpPr>
        <p:spPr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Font typeface="Wingdings" panose="05000000000000000000" pitchFamily="2" charset="2"/>
            </a:pPr>
            <a:r>
              <a:rPr lang="en-US" altLang="en-US" sz="2400" b="1" dirty="0">
                <a:solidFill>
                  <a:srgbClr val="0066FF"/>
                </a:solidFill>
                <a:latin typeface="VNI-Souvir" pitchFamily="2" charset="0"/>
              </a:rPr>
              <a:t>1. </a:t>
            </a:r>
            <a:r>
              <a:rPr lang="en-US" altLang="en-US" sz="2400" b="1" u="sng" dirty="0">
                <a:solidFill>
                  <a:srgbClr val="0066FF"/>
                </a:solidFill>
                <a:latin typeface="VNI-Souvir" pitchFamily="2" charset="0"/>
              </a:rPr>
              <a:t>Complete the summary. Use information from passage.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dir="in"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0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charRg st="0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73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charRg st="73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51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charRg st="151" end="2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227" end="3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charRg st="227" end="3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302" end="3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charRg st="302" end="3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373" end="4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charRg st="373" end="4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453" end="5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charRg st="453" end="5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2" grpId="0"/>
      <p:bldP spid="22533" grpId="0"/>
      <p:bldP spid="22534" grpId="0"/>
      <p:bldP spid="22535" grpId="0"/>
      <p:bldP spid="22536" grpId="0"/>
      <p:bldP spid="22537" grpId="0"/>
      <p:bldP spid="22538" grpId="0"/>
      <p:bldP spid="22539" grpId="0"/>
      <p:bldP spid="22540" grpId="0"/>
      <p:bldP spid="225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5" name="Rectangle 3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153400" cy="4114800"/>
          </a:xfrm>
        </p:spPr>
        <p:txBody>
          <a:bodyPr vert="horz" wrap="square" lIns="91440" tIns="45720" rIns="91440" bIns="45720" anchor="t" anchorCtr="0"/>
          <a:p>
            <a:pPr marL="0" indent="0" eaLnBrk="1" hangingPunct="1">
              <a:buClrTx/>
              <a:buSzTx/>
              <a:buFontTx/>
              <a:buNone/>
            </a:pPr>
            <a:r>
              <a:rPr lang="en-US" altLang="en-US" sz="3600" dirty="0"/>
              <a:t>a) of the countryside	         = 	</a:t>
            </a:r>
            <a:endParaRPr lang="en-US" altLang="en-US" sz="3600" dirty="0"/>
          </a:p>
          <a:p>
            <a:pPr marL="0" indent="0" eaLnBrk="1" hangingPunct="1">
              <a:buClrTx/>
              <a:buSzTx/>
              <a:buFontTx/>
              <a:buNone/>
            </a:pPr>
            <a:r>
              <a:rPr lang="en-US" altLang="en-US" sz="3600" dirty="0"/>
              <a:t>b) as many as needed		= </a:t>
            </a:r>
            <a:endParaRPr lang="en-US" altLang="en-US" sz="3600" dirty="0"/>
          </a:p>
          <a:p>
            <a:pPr marL="0" indent="0" eaLnBrk="1" hangingPunct="1">
              <a:buClrTx/>
              <a:buSzTx/>
              <a:buFontTx/>
              <a:buNone/>
            </a:pPr>
            <a:r>
              <a:rPr lang="en-US" altLang="en-US" sz="3600" dirty="0"/>
              <a:t>c) become greater or larger	= </a:t>
            </a:r>
            <a:endParaRPr lang="en-US" altLang="en-US" sz="3600" dirty="0"/>
          </a:p>
          <a:p>
            <a:pPr marL="0" indent="0" eaLnBrk="1" hangingPunct="1">
              <a:buClrTx/>
              <a:buSzTx/>
              <a:buFontTx/>
              <a:buNone/>
            </a:pPr>
            <a:r>
              <a:rPr lang="en-US" altLang="en-US" sz="3600" dirty="0"/>
              <a:t>d) a great pressure		        = </a:t>
            </a:r>
            <a:endParaRPr lang="en-US" altLang="en-US" sz="3600" dirty="0"/>
          </a:p>
          <a:p>
            <a:pPr marL="0" indent="0" eaLnBrk="1" hangingPunct="1">
              <a:buClrTx/>
              <a:buSzTx/>
              <a:buFontTx/>
              <a:buNone/>
            </a:pPr>
            <a:r>
              <a:rPr lang="en-US" altLang="en-US" sz="3600" dirty="0"/>
              <a:t>e) a terrible event		        = </a:t>
            </a:r>
            <a:endParaRPr lang="en-US" altLang="en-US" sz="3600" dirty="0"/>
          </a:p>
          <a:p>
            <a:pPr marL="0" indent="0" eaLnBrk="1" hangingPunct="1">
              <a:buClrTx/>
              <a:buSzTx/>
              <a:buFontTx/>
              <a:buNone/>
            </a:pPr>
            <a:r>
              <a:rPr lang="en-US" altLang="en-US" sz="3600" dirty="0"/>
              <a:t>f) of the city or city life	        = </a:t>
            </a:r>
            <a:endParaRPr lang="en-US" altLang="en-US" sz="3600" dirty="0"/>
          </a:p>
        </p:txBody>
      </p:sp>
      <p:sp>
        <p:nvSpPr>
          <p:cNvPr id="23556" name="Text Box 4"/>
          <p:cNvSpPr txBox="1"/>
          <p:nvPr/>
        </p:nvSpPr>
        <p:spPr>
          <a:xfrm>
            <a:off x="6781800" y="1126490"/>
            <a:ext cx="16065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33CC"/>
                </a:solidFill>
                <a:latin typeface=".VnTime" panose="020B7200000000000000" pitchFamily="34" charset="0"/>
              </a:rPr>
              <a:t>rural</a:t>
            </a:r>
            <a:endParaRPr lang="en-US" altLang="en-US" sz="3600" b="1" i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23557" name="Text Box 5"/>
          <p:cNvSpPr txBox="1"/>
          <p:nvPr/>
        </p:nvSpPr>
        <p:spPr>
          <a:xfrm>
            <a:off x="6705600" y="1771650"/>
            <a:ext cx="18326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33CC"/>
                </a:solidFill>
                <a:latin typeface=".VnTime" panose="020B7200000000000000" pitchFamily="34" charset="0"/>
              </a:rPr>
              <a:t>plentiful</a:t>
            </a:r>
            <a:endParaRPr lang="en-US" altLang="en-US" sz="3600" b="1" i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23558" name="Text Box 6"/>
          <p:cNvSpPr txBox="1"/>
          <p:nvPr/>
        </p:nvSpPr>
        <p:spPr>
          <a:xfrm>
            <a:off x="6705600" y="2416810"/>
            <a:ext cx="19672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33CC"/>
                </a:solidFill>
                <a:latin typeface=".VnTime" panose="020B7200000000000000" pitchFamily="34" charset="0"/>
              </a:rPr>
              <a:t>increase</a:t>
            </a:r>
            <a:endParaRPr lang="en-US" altLang="en-US" sz="3600" b="1" i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23559" name="Text Box 7"/>
          <p:cNvSpPr txBox="1"/>
          <p:nvPr/>
        </p:nvSpPr>
        <p:spPr>
          <a:xfrm>
            <a:off x="6781800" y="3095625"/>
            <a:ext cx="13423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33CC"/>
                </a:solidFill>
                <a:latin typeface=".VnTime" panose="020B7200000000000000" pitchFamily="34" charset="0"/>
              </a:rPr>
              <a:t>strain</a:t>
            </a:r>
            <a:endParaRPr lang="en-US" altLang="en-US" sz="3600" b="1" i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23560" name="Text Box 8"/>
          <p:cNvSpPr txBox="1"/>
          <p:nvPr/>
        </p:nvSpPr>
        <p:spPr>
          <a:xfrm>
            <a:off x="6705600" y="3774440"/>
            <a:ext cx="17195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33CC"/>
                </a:solidFill>
                <a:latin typeface=".VnTime" panose="020B7200000000000000" pitchFamily="34" charset="0"/>
              </a:rPr>
              <a:t>tragedy</a:t>
            </a:r>
            <a:endParaRPr lang="en-US" altLang="en-US" sz="3600" b="1" i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23561" name="Text Box 9"/>
          <p:cNvSpPr txBox="1"/>
          <p:nvPr/>
        </p:nvSpPr>
        <p:spPr>
          <a:xfrm>
            <a:off x="6781800" y="4419600"/>
            <a:ext cx="15151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33CC"/>
                </a:solidFill>
                <a:latin typeface=".VnTime" panose="020B7200000000000000" pitchFamily="34" charset="0"/>
              </a:rPr>
              <a:t>urban</a:t>
            </a:r>
            <a:endParaRPr lang="en-US" altLang="en-US" sz="3600" b="1" i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sp>
        <p:nvSpPr>
          <p:cNvPr id="13320" name="Rectangle 11"/>
          <p:cNvSpPr/>
          <p:nvPr/>
        </p:nvSpPr>
        <p:spPr>
          <a:xfrm>
            <a:off x="0" y="228600"/>
            <a:ext cx="87490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Font typeface="Wingdings" panose="05000000000000000000" pitchFamily="2" charset="2"/>
            </a:pPr>
            <a:r>
              <a:rPr lang="en-US" altLang="en-US" sz="2800" b="1" dirty="0">
                <a:solidFill>
                  <a:srgbClr val="0066FF"/>
                </a:solidFill>
                <a:latin typeface="VNI-Souvir" pitchFamily="2" charset="0"/>
              </a:rPr>
              <a:t>2. </a:t>
            </a:r>
            <a:r>
              <a:rPr lang="en-US" altLang="en-US" sz="2800" b="1" u="sng" dirty="0">
                <a:solidFill>
                  <a:srgbClr val="0066FF"/>
                </a:solidFill>
                <a:latin typeface="VNI-Souvir" pitchFamily="2" charset="0"/>
              </a:rPr>
              <a:t>Find the word in passage that means</a:t>
            </a:r>
            <a:r>
              <a:rPr lang="en-US" altLang="en-US" sz="2800" b="1" dirty="0">
                <a:solidFill>
                  <a:srgbClr val="0066FF"/>
                </a:solidFill>
                <a:latin typeface="VNI-Souvir" pitchFamily="2" charset="0"/>
              </a:rPr>
              <a:t>: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dir="in"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32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charRg st="32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54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charRg st="54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81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charRg st="81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103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charRg st="103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125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charRg st="125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/>
      <p:bldP spid="23557" grpId="0"/>
      <p:bldP spid="23558" grpId="0"/>
      <p:bldP spid="23559" grpId="0"/>
      <p:bldP spid="23560" grpId="0"/>
      <p:bldP spid="235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5" name="Text Box 2"/>
          <p:cNvSpPr txBox="1"/>
          <p:nvPr/>
        </p:nvSpPr>
        <p:spPr>
          <a:xfrm>
            <a:off x="228600" y="381000"/>
            <a:ext cx="1789113" cy="579438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u="sng" dirty="0">
                <a:solidFill>
                  <a:srgbClr val="00FF00"/>
                </a:solidFill>
                <a:latin typeface=".VnTime" panose="020B7200000000000000" pitchFamily="34" charset="0"/>
              </a:rPr>
              <a:t>II. Listen</a:t>
            </a:r>
            <a:endParaRPr lang="en-US" altLang="en-US" sz="3200" b="1" u="sng" dirty="0">
              <a:solidFill>
                <a:srgbClr val="00FF00"/>
              </a:solidFill>
              <a:latin typeface=".VnTime" panose="020B7200000000000000" pitchFamily="34" charset="0"/>
            </a:endParaRPr>
          </a:p>
        </p:txBody>
      </p:sp>
      <p:sp>
        <p:nvSpPr>
          <p:cNvPr id="16386" name="Text Box 4"/>
          <p:cNvSpPr txBox="1"/>
          <p:nvPr/>
        </p:nvSpPr>
        <p:spPr>
          <a:xfrm>
            <a:off x="304800" y="1431925"/>
            <a:ext cx="8534400" cy="4054475"/>
          </a:xfrm>
          <a:prstGeom prst="rect">
            <a:avLst/>
          </a:prstGeom>
          <a:noFill/>
          <a:ln w="57150">
            <a:noFill/>
          </a:ln>
        </p:spPr>
        <p:txBody>
          <a:bodyPr anchor="t" anchorCtr="0">
            <a:spAutoFit/>
          </a:bodyPr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latin typeface=".VnTime" panose="020B7200000000000000" pitchFamily="34" charset="0"/>
              </a:rPr>
              <a:t>Lan:		Hello.</a:t>
            </a:r>
            <a:endParaRPr lang="en-US" altLang="en-US" sz="2000" dirty="0">
              <a:latin typeface=".VnTime" panose="020B7200000000000000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latin typeface=".VnTime" panose="020B7200000000000000" pitchFamily="34" charset="0"/>
              </a:rPr>
              <a:t>Aunt Hang: 	Hello. Is (1)________Lan?</a:t>
            </a:r>
            <a:endParaRPr lang="en-US" altLang="en-US" sz="2000" dirty="0">
              <a:latin typeface=".VnTime" panose="020B7200000000000000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latin typeface=".VnTime" panose="020B7200000000000000" pitchFamily="34" charset="0"/>
              </a:rPr>
              <a:t>Lan		Yes. Who is (2)________?</a:t>
            </a:r>
            <a:endParaRPr lang="en-US" altLang="en-US" sz="2000" dirty="0">
              <a:latin typeface=".VnTime" panose="020B7200000000000000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latin typeface=".VnTime" panose="020B7200000000000000" pitchFamily="34" charset="0"/>
              </a:rPr>
              <a:t>Aunt Hang: 	(3)______Aunt Hang. How are you?</a:t>
            </a:r>
            <a:endParaRPr lang="en-US" altLang="en-US" sz="2000" dirty="0">
              <a:latin typeface=".VnTime" panose="020B7200000000000000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latin typeface=".VnTime" panose="020B7200000000000000" pitchFamily="34" charset="0"/>
              </a:rPr>
              <a:t>Lan: 		I’m fine.(4)________are you phoning(5)________?</a:t>
            </a:r>
            <a:endParaRPr lang="en-US" altLang="en-US" sz="2000" dirty="0">
              <a:latin typeface=".VnTime" panose="020B7200000000000000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latin typeface=".VnTime" panose="020B7200000000000000" pitchFamily="34" charset="0"/>
              </a:rPr>
              <a:t>Aunt Hang:	Hue. I’m calling to tell you Uncle Chi and I are (6)________to </a:t>
            </a:r>
            <a:endParaRPr lang="en-US" altLang="en-US" sz="2000" dirty="0">
              <a:latin typeface=".VnTime" panose="020B7200000000000000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latin typeface=".VnTime" panose="020B7200000000000000" pitchFamily="34" charset="0"/>
              </a:rPr>
              <a:t>                             visit  you next (7)________.</a:t>
            </a:r>
            <a:endParaRPr lang="en-US" altLang="en-US" sz="2000" dirty="0">
              <a:latin typeface=".VnTime" panose="020B7200000000000000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latin typeface=".VnTime" panose="020B7200000000000000" pitchFamily="34" charset="0"/>
              </a:rPr>
              <a:t>Lan: 		Great! When are you (8)________?</a:t>
            </a:r>
            <a:endParaRPr lang="en-US" altLang="en-US" sz="2000" dirty="0">
              <a:latin typeface=".VnTime" panose="020B7200000000000000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latin typeface=".VnTime" panose="020B7200000000000000" pitchFamily="34" charset="0"/>
              </a:rPr>
              <a:t>Aunt Hang:	On (9)________. We’re arriving in Ha Noi in the (10)________</a:t>
            </a:r>
            <a:endParaRPr lang="en-US" altLang="en-US" sz="2000" dirty="0">
              <a:latin typeface=".VnTime" panose="020B7200000000000000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latin typeface=".VnTime" panose="020B7200000000000000" pitchFamily="34" charset="0"/>
              </a:rPr>
              <a:t>                             (11) ________                      </a:t>
            </a:r>
            <a:endParaRPr lang="en-US" altLang="en-US" sz="2000" dirty="0">
              <a:latin typeface=".VnTime" panose="020B7200000000000000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latin typeface=".VnTime" panose="020B7200000000000000" pitchFamily="34" charset="0"/>
              </a:rPr>
              <a:t>Lan: 		OK. Do you want to (12)________to(13)________mom?</a:t>
            </a:r>
            <a:endParaRPr lang="en-US" altLang="en-US" sz="2000" dirty="0">
              <a:latin typeface=".VnTime" panose="020B7200000000000000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latin typeface=".VnTime" panose="020B7200000000000000" pitchFamily="34" charset="0"/>
              </a:rPr>
              <a:t>Aunt Hang:	Yes, please.</a:t>
            </a:r>
            <a:endParaRPr lang="en-US" altLang="en-US" sz="2000" dirty="0">
              <a:latin typeface=".VnTime" panose="020B7200000000000000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latin typeface=".VnTime" panose="020B7200000000000000" pitchFamily="34" charset="0"/>
              </a:rPr>
              <a:t>Lan:		Hold on a moment and I’ll (14)________her.                   </a:t>
            </a:r>
            <a:endParaRPr lang="en-US" altLang="en-US" sz="2000" dirty="0">
              <a:latin typeface=".VnTime" panose="020B7200000000000000" pitchFamily="34" charset="0"/>
            </a:endParaRPr>
          </a:p>
        </p:txBody>
      </p:sp>
      <p:sp>
        <p:nvSpPr>
          <p:cNvPr id="210949" name="Text Box 5"/>
          <p:cNvSpPr txBox="1"/>
          <p:nvPr/>
        </p:nvSpPr>
        <p:spPr>
          <a:xfrm>
            <a:off x="3627438" y="1743075"/>
            <a:ext cx="620712" cy="3968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.VnTime" panose="020B7200000000000000" pitchFamily="34" charset="0"/>
              </a:rPr>
              <a:t>that</a:t>
            </a:r>
            <a:endParaRPr lang="en-US" altLang="en-US" sz="2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0950" name="Text Box 6"/>
          <p:cNvSpPr txBox="1"/>
          <p:nvPr/>
        </p:nvSpPr>
        <p:spPr>
          <a:xfrm>
            <a:off x="3938588" y="2106613"/>
            <a:ext cx="577850" cy="3968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.VnTime" panose="020B7200000000000000" pitchFamily="34" charset="0"/>
              </a:rPr>
              <a:t>this</a:t>
            </a:r>
            <a:endParaRPr lang="en-US" altLang="en-US" sz="2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0951" name="Text Box 7"/>
          <p:cNvSpPr txBox="1"/>
          <p:nvPr/>
        </p:nvSpPr>
        <p:spPr>
          <a:xfrm>
            <a:off x="2559050" y="2436813"/>
            <a:ext cx="534988" cy="3968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.VnTime" panose="020B7200000000000000" pitchFamily="34" charset="0"/>
              </a:rPr>
              <a:t>It's</a:t>
            </a:r>
            <a:endParaRPr lang="en-US" altLang="en-US" sz="2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0952" name="Text Box 8"/>
          <p:cNvSpPr txBox="1"/>
          <p:nvPr/>
        </p:nvSpPr>
        <p:spPr>
          <a:xfrm>
            <a:off x="3417888" y="2759075"/>
            <a:ext cx="917575" cy="3968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.VnTime" panose="020B7200000000000000" pitchFamily="34" charset="0"/>
              </a:rPr>
              <a:t>Where</a:t>
            </a:r>
            <a:endParaRPr lang="en-US" altLang="en-US" sz="2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0953" name="Text Box 9"/>
          <p:cNvSpPr txBox="1"/>
          <p:nvPr/>
        </p:nvSpPr>
        <p:spPr>
          <a:xfrm>
            <a:off x="6516688" y="2759075"/>
            <a:ext cx="719137" cy="3968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.VnTime" panose="020B7200000000000000" pitchFamily="34" charset="0"/>
              </a:rPr>
              <a:t>from</a:t>
            </a:r>
            <a:endParaRPr lang="en-US" altLang="en-US" sz="2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0954" name="Text Box 10"/>
          <p:cNvSpPr txBox="1"/>
          <p:nvPr/>
        </p:nvSpPr>
        <p:spPr>
          <a:xfrm>
            <a:off x="7361238" y="3089275"/>
            <a:ext cx="974725" cy="3968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.VnTime" panose="020B7200000000000000" pitchFamily="34" charset="0"/>
              </a:rPr>
              <a:t>coming</a:t>
            </a:r>
            <a:endParaRPr lang="en-US" altLang="en-US" sz="2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0955" name="Text Box 11"/>
          <p:cNvSpPr txBox="1"/>
          <p:nvPr/>
        </p:nvSpPr>
        <p:spPr>
          <a:xfrm>
            <a:off x="4070350" y="3435350"/>
            <a:ext cx="735013" cy="3968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.VnTime" panose="020B7200000000000000" pitchFamily="34" charset="0"/>
              </a:rPr>
              <a:t>week</a:t>
            </a:r>
            <a:endParaRPr lang="en-US" altLang="en-US" sz="2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0956" name="Text Box 12"/>
          <p:cNvSpPr txBox="1"/>
          <p:nvPr/>
        </p:nvSpPr>
        <p:spPr>
          <a:xfrm>
            <a:off x="4725988" y="3784600"/>
            <a:ext cx="1071562" cy="3968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.VnTime" panose="020B7200000000000000" pitchFamily="34" charset="0"/>
              </a:rPr>
              <a:t>arriving</a:t>
            </a:r>
            <a:endParaRPr lang="en-US" altLang="en-US" sz="2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0957" name="Text Box 13"/>
          <p:cNvSpPr txBox="1"/>
          <p:nvPr/>
        </p:nvSpPr>
        <p:spPr>
          <a:xfrm>
            <a:off x="2806700" y="4089400"/>
            <a:ext cx="1243013" cy="3968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.VnTime" panose="020B7200000000000000" pitchFamily="34" charset="0"/>
              </a:rPr>
              <a:t>Thursday</a:t>
            </a:r>
            <a:endParaRPr lang="en-US" altLang="en-US" sz="2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0958" name="Text Box 14"/>
          <p:cNvSpPr txBox="1"/>
          <p:nvPr/>
        </p:nvSpPr>
        <p:spPr>
          <a:xfrm>
            <a:off x="7848600" y="4089400"/>
            <a:ext cx="577850" cy="3968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.VnTime" panose="020B7200000000000000" pitchFamily="34" charset="0"/>
              </a:rPr>
              <a:t>late</a:t>
            </a:r>
            <a:endParaRPr lang="en-US" altLang="en-US" sz="2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0959" name="Text Box 15"/>
          <p:cNvSpPr txBox="1"/>
          <p:nvPr/>
        </p:nvSpPr>
        <p:spPr>
          <a:xfrm>
            <a:off x="2630488" y="4435475"/>
            <a:ext cx="1241425" cy="3968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.VnTime" panose="020B7200000000000000" pitchFamily="34" charset="0"/>
              </a:rPr>
              <a:t>afternoon</a:t>
            </a:r>
            <a:endParaRPr lang="en-US" altLang="en-US" sz="2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0960" name="Text Box 16"/>
          <p:cNvSpPr txBox="1"/>
          <p:nvPr/>
        </p:nvSpPr>
        <p:spPr>
          <a:xfrm>
            <a:off x="4826000" y="4814888"/>
            <a:ext cx="804863" cy="3968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.VnTime" panose="020B7200000000000000" pitchFamily="34" charset="0"/>
              </a:rPr>
              <a:t>speak</a:t>
            </a:r>
            <a:endParaRPr lang="en-US" altLang="en-US" sz="2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0961" name="Text Box 17"/>
          <p:cNvSpPr txBox="1"/>
          <p:nvPr/>
        </p:nvSpPr>
        <p:spPr>
          <a:xfrm>
            <a:off x="6615113" y="4767263"/>
            <a:ext cx="522287" cy="3968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.VnTime" panose="020B7200000000000000" pitchFamily="34" charset="0"/>
              </a:rPr>
              <a:t>my</a:t>
            </a:r>
            <a:endParaRPr lang="en-US" altLang="en-US" sz="2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10962" name="Text Box 18"/>
          <p:cNvSpPr txBox="1"/>
          <p:nvPr/>
        </p:nvSpPr>
        <p:spPr>
          <a:xfrm>
            <a:off x="5630863" y="5424488"/>
            <a:ext cx="508000" cy="3968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.VnTime" panose="020B7200000000000000" pitchFamily="34" charset="0"/>
              </a:rPr>
              <a:t>get</a:t>
            </a:r>
            <a:endParaRPr lang="en-US" altLang="en-US" sz="2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6401" name="Text Box 19"/>
          <p:cNvSpPr txBox="1"/>
          <p:nvPr/>
        </p:nvSpPr>
        <p:spPr>
          <a:xfrm>
            <a:off x="822325" y="1089025"/>
            <a:ext cx="4691063" cy="3968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i="1" dirty="0">
                <a:solidFill>
                  <a:srgbClr val="FF0000"/>
                </a:solidFill>
                <a:latin typeface=".VnArial" panose="020B7200000000000000" pitchFamily="34" charset="0"/>
              </a:rPr>
              <a:t>1.Listen and fill in the missing words.</a:t>
            </a:r>
            <a:endParaRPr lang="en-US" altLang="en-US" sz="2000" b="1" i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grpSp>
        <p:nvGrpSpPr>
          <p:cNvPr id="16402" name="Group 26"/>
          <p:cNvGrpSpPr/>
          <p:nvPr/>
        </p:nvGrpSpPr>
        <p:grpSpPr>
          <a:xfrm>
            <a:off x="76200" y="5486400"/>
            <a:ext cx="1354138" cy="1371600"/>
            <a:chOff x="48" y="3456"/>
            <a:chExt cx="853" cy="864"/>
          </a:xfrm>
        </p:grpSpPr>
        <p:pic>
          <p:nvPicPr>
            <p:cNvPr id="16403" name="Picture 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4" y="3456"/>
              <a:ext cx="648" cy="864"/>
            </a:xfrm>
            <a:prstGeom prst="rect">
              <a:avLst/>
            </a:prstGeom>
            <a:noFill/>
            <a:ln w="1905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6404" name="Text Box 28"/>
            <p:cNvSpPr txBox="1"/>
            <p:nvPr/>
          </p:nvSpPr>
          <p:spPr>
            <a:xfrm>
              <a:off x="48" y="4089"/>
              <a:ext cx="853" cy="23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none" anchor="t" anchorCtr="0">
              <a:spAutoFit/>
            </a:bodyPr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.VnTime" panose="020B7200000000000000" pitchFamily="34" charset="0"/>
                </a:rPr>
                <a:t>Aunt HANG</a:t>
              </a:r>
              <a:endParaRPr lang="en-US" altLang="en-US" dirty="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16405" name="Group 29"/>
          <p:cNvGrpSpPr/>
          <p:nvPr/>
        </p:nvGrpSpPr>
        <p:grpSpPr>
          <a:xfrm>
            <a:off x="7886700" y="1081088"/>
            <a:ext cx="1143000" cy="1585912"/>
            <a:chOff x="4968" y="576"/>
            <a:chExt cx="720" cy="999"/>
          </a:xfrm>
        </p:grpSpPr>
        <p:pic>
          <p:nvPicPr>
            <p:cNvPr id="16406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68" y="576"/>
              <a:ext cx="720" cy="960"/>
            </a:xfrm>
            <a:prstGeom prst="rect">
              <a:avLst/>
            </a:prstGeom>
            <a:noFill/>
            <a:ln w="1905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6407" name="Text Box 31"/>
            <p:cNvSpPr txBox="1"/>
            <p:nvPr/>
          </p:nvSpPr>
          <p:spPr>
            <a:xfrm>
              <a:off x="5040" y="1344"/>
              <a:ext cx="410" cy="23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none" anchor="t" anchorCtr="0">
              <a:spAutoFit/>
            </a:bodyPr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.VnTime" panose="020B7200000000000000" pitchFamily="34" charset="0"/>
                </a:rPr>
                <a:t>LAN</a:t>
              </a:r>
              <a:endParaRPr lang="en-US" altLang="en-US" dirty="0">
                <a:solidFill>
                  <a:schemeClr val="bg1"/>
                </a:solidFill>
                <a:latin typeface=".VnTime" panose="020B7200000000000000" pitchFamily="34" charset="0"/>
              </a:endParaRPr>
            </a:p>
          </p:txBody>
        </p:sp>
      </p:grpSp>
      <p:pic>
        <p:nvPicPr>
          <p:cNvPr id="2" name="08. Track 8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0400" y="563880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med">
    <p:split dir="in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5" dur="1531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0949" grpId="0"/>
      <p:bldP spid="210950" grpId="0"/>
      <p:bldP spid="210951" grpId="0"/>
      <p:bldP spid="210952" grpId="0"/>
      <p:bldP spid="210953" grpId="0"/>
      <p:bldP spid="210954" grpId="0"/>
      <p:bldP spid="210955" grpId="0"/>
      <p:bldP spid="210956" grpId="0"/>
      <p:bldP spid="210957" grpId="0"/>
      <p:bldP spid="210958" grpId="0"/>
      <p:bldP spid="210959" grpId="0"/>
      <p:bldP spid="210960" grpId="0"/>
      <p:bldP spid="210961" grpId="0"/>
      <p:bldP spid="2109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2690" name="Group 2"/>
          <p:cNvGraphicFramePr>
            <a:graphicFrameLocks noGrp="1"/>
          </p:cNvGraphicFramePr>
          <p:nvPr>
            <p:ph idx="1"/>
          </p:nvPr>
        </p:nvGraphicFramePr>
        <p:xfrm>
          <a:off x="304800" y="533400"/>
          <a:ext cx="7772400" cy="5575301"/>
        </p:xfrm>
        <a:graphic>
          <a:graphicData uri="http://schemas.openxmlformats.org/drawingml/2006/table">
            <a:tbl>
              <a:tblPr/>
              <a:tblGrid>
                <a:gridCol w="6400800"/>
                <a:gridCol w="1371600"/>
              </a:tblGrid>
              <a:tr h="619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Statement 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Check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5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4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1" name="Text Box 28"/>
          <p:cNvSpPr txBox="1"/>
          <p:nvPr/>
        </p:nvSpPr>
        <p:spPr>
          <a:xfrm>
            <a:off x="533400" y="1524000"/>
            <a:ext cx="464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latin typeface=".VnTime" panose="020B7200000000000000" pitchFamily="34" charset="0"/>
              </a:rPr>
              <a:t>1. Aunt Hang is phoning Lan from Ha Noi</a:t>
            </a:r>
            <a:endParaRPr lang="en-US" altLang="en-US" b="1" dirty="0">
              <a:latin typeface=".VnTime" panose="020B7200000000000000" pitchFamily="34" charset="0"/>
            </a:endParaRPr>
          </a:p>
        </p:txBody>
      </p:sp>
      <p:sp>
        <p:nvSpPr>
          <p:cNvPr id="15382" name="Text Box 29"/>
          <p:cNvSpPr txBox="1"/>
          <p:nvPr/>
        </p:nvSpPr>
        <p:spPr>
          <a:xfrm>
            <a:off x="533400" y="2667000"/>
            <a:ext cx="5543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latin typeface=".VnTime" panose="020B7200000000000000" pitchFamily="34" charset="0"/>
              </a:rPr>
              <a:t>2. Aunt Hang and Uncle Chi are going to visit Lan</a:t>
            </a:r>
            <a:endParaRPr lang="en-US" altLang="en-US" b="1" dirty="0">
              <a:latin typeface=".VnTime" panose="020B7200000000000000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latin typeface=".VnTime" panose="020B7200000000000000" pitchFamily="34" charset="0"/>
              </a:rPr>
              <a:t>    next week</a:t>
            </a:r>
            <a:endParaRPr lang="en-US" altLang="en-US" b="1" dirty="0">
              <a:latin typeface=".VnTime" panose="020B7200000000000000" pitchFamily="34" charset="0"/>
            </a:endParaRPr>
          </a:p>
        </p:txBody>
      </p:sp>
      <p:sp>
        <p:nvSpPr>
          <p:cNvPr id="15383" name="Text Box 30"/>
          <p:cNvSpPr txBox="1"/>
          <p:nvPr/>
        </p:nvSpPr>
        <p:spPr>
          <a:xfrm>
            <a:off x="533400" y="3657600"/>
            <a:ext cx="45656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latin typeface=".VnTime" panose="020B7200000000000000" pitchFamily="34" charset="0"/>
              </a:rPr>
              <a:t>3. She is arriving in Ha Noi on Thursday </a:t>
            </a:r>
            <a:endParaRPr lang="en-US" altLang="en-US" b="1" dirty="0">
              <a:latin typeface=".VnTime" panose="020B7200000000000000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latin typeface=".VnTime" panose="020B7200000000000000" pitchFamily="34" charset="0"/>
              </a:rPr>
              <a:t>    in the early morning </a:t>
            </a:r>
            <a:r>
              <a:rPr lang="en-US" altLang="en-US" dirty="0">
                <a:latin typeface=".VnTime" panose="020B7200000000000000" pitchFamily="34" charset="0"/>
              </a:rPr>
              <a:t> </a:t>
            </a:r>
            <a:endParaRPr lang="en-US" altLang="en-US" dirty="0">
              <a:latin typeface=".VnTime" panose="020B7200000000000000" pitchFamily="34" charset="0"/>
            </a:endParaRPr>
          </a:p>
        </p:txBody>
      </p:sp>
      <p:sp>
        <p:nvSpPr>
          <p:cNvPr id="15384" name="Text Box 31"/>
          <p:cNvSpPr txBox="1"/>
          <p:nvPr/>
        </p:nvSpPr>
        <p:spPr>
          <a:xfrm>
            <a:off x="581025" y="4976813"/>
            <a:ext cx="3916363" cy="3413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latin typeface="Times New Roman" panose="02020603050405020304" pitchFamily="18" charset="0"/>
              </a:rPr>
              <a:t>4. She wants to speak to Lan’s mother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2725" name="Text Box 37"/>
          <p:cNvSpPr txBox="1"/>
          <p:nvPr/>
        </p:nvSpPr>
        <p:spPr>
          <a:xfrm>
            <a:off x="7086600" y="1417638"/>
            <a:ext cx="4318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F</a:t>
            </a:r>
            <a:endParaRPr lang="en-US" altLang="en-US" sz="32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42726" name="Text Box 38"/>
          <p:cNvSpPr txBox="1"/>
          <p:nvPr/>
        </p:nvSpPr>
        <p:spPr>
          <a:xfrm>
            <a:off x="7010400" y="2590800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T</a:t>
            </a:r>
            <a:endParaRPr lang="en-US" altLang="en-US" sz="32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42727" name="Text Box 39"/>
          <p:cNvSpPr txBox="1"/>
          <p:nvPr/>
        </p:nvSpPr>
        <p:spPr>
          <a:xfrm>
            <a:off x="7010400" y="3736975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F</a:t>
            </a:r>
            <a:endParaRPr lang="en-US" altLang="en-US" sz="32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42728" name="Text Box 40"/>
          <p:cNvSpPr txBox="1"/>
          <p:nvPr/>
        </p:nvSpPr>
        <p:spPr>
          <a:xfrm>
            <a:off x="7080250" y="4949825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T</a:t>
            </a:r>
            <a:endParaRPr lang="en-US" altLang="en-US" sz="32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pic>
        <p:nvPicPr>
          <p:cNvPr id="242737" name="08_ 2 Li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28600" y="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2738" name="Line 50"/>
          <p:cNvSpPr/>
          <p:nvPr/>
        </p:nvSpPr>
        <p:spPr>
          <a:xfrm>
            <a:off x="4343400" y="1828800"/>
            <a:ext cx="685800" cy="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739" name="Text Box 51"/>
          <p:cNvSpPr txBox="1"/>
          <p:nvPr/>
        </p:nvSpPr>
        <p:spPr>
          <a:xfrm>
            <a:off x="4343400" y="1905000"/>
            <a:ext cx="6159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solidFill>
                  <a:srgbClr val="CC0000"/>
                </a:solidFill>
                <a:latin typeface=".VnTime" panose="020B7200000000000000" pitchFamily="34" charset="0"/>
              </a:rPr>
              <a:t>Hue</a:t>
            </a:r>
            <a:endParaRPr lang="en-US" altLang="en-US" b="1" dirty="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sp>
        <p:nvSpPr>
          <p:cNvPr id="242740" name="Line 52"/>
          <p:cNvSpPr/>
          <p:nvPr/>
        </p:nvSpPr>
        <p:spPr>
          <a:xfrm>
            <a:off x="1524000" y="4191000"/>
            <a:ext cx="1524000" cy="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93" name="Text Box 53"/>
          <p:cNvSpPr txBox="1"/>
          <p:nvPr/>
        </p:nvSpPr>
        <p:spPr>
          <a:xfrm>
            <a:off x="1600200" y="45720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dirty="0">
              <a:latin typeface=".VnTime" panose="020B7200000000000000" pitchFamily="34" charset="0"/>
            </a:endParaRPr>
          </a:p>
        </p:txBody>
      </p:sp>
      <p:sp>
        <p:nvSpPr>
          <p:cNvPr id="242742" name="Text Box 54"/>
          <p:cNvSpPr txBox="1"/>
          <p:nvPr/>
        </p:nvSpPr>
        <p:spPr>
          <a:xfrm>
            <a:off x="1447800" y="4133850"/>
            <a:ext cx="16954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solidFill>
                  <a:srgbClr val="CC0000"/>
                </a:solidFill>
                <a:latin typeface=".VnTime" panose="020B7200000000000000" pitchFamily="34" charset="0"/>
              </a:rPr>
              <a:t>late afternoon</a:t>
            </a:r>
            <a:endParaRPr lang="en-US" altLang="en-US" b="1" dirty="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2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2312" fill="hold"/>
                                        <p:tgtEl>
                                          <p:spTgt spid="2427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737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737"/>
                </p:tgtEl>
              </p:cMediaNode>
            </p:audio>
          </p:childTnLst>
        </p:cTn>
      </p:par>
    </p:tnLst>
    <p:bldLst>
      <p:bldP spid="242725" grpId="0"/>
      <p:bldP spid="242726" grpId="0"/>
      <p:bldP spid="242727" grpId="0"/>
      <p:bldP spid="242728" grpId="0"/>
      <p:bldP spid="242739" grpId="0"/>
      <p:bldP spid="2427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Slide Number Placeholder 7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b="1" i="1" dirty="0">
                <a:solidFill>
                  <a:srgbClr val="898989"/>
                </a:solidFill>
                <a:latin typeface="Lucida Calligraphy" panose="03010101010101010101" pitchFamily="66" charset="0"/>
              </a:rPr>
            </a:fld>
            <a:endParaRPr lang="en-US" altLang="en-US" sz="1200" b="1" i="1" dirty="0">
              <a:solidFill>
                <a:srgbClr val="898989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1143000"/>
            <a:ext cx="38903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solidFill>
                  <a:srgbClr val="C00000"/>
                </a:solidFill>
                <a:effectLst/>
                <a:uLnTx/>
                <a:uFillTx/>
                <a:latin typeface="Calligraphic" pitchFamily="2" charset="0"/>
                <a:ea typeface="+mn-ea"/>
                <a:cs typeface="+mn-cs"/>
              </a:rPr>
              <a:t>HOMEWORK</a:t>
            </a:r>
            <a:endParaRPr kumimoji="0" lang="en-US" sz="5400" b="1" i="0" u="none" strike="noStrike" kern="1200" cap="none" spc="0" normalizeH="0" baseline="0" noProof="0">
              <a:solidFill>
                <a:srgbClr val="C00000"/>
              </a:solidFill>
              <a:effectLst/>
              <a:uLnTx/>
              <a:uFillTx/>
              <a:latin typeface="Calligraphic" pitchFamily="2" charset="0"/>
              <a:ea typeface="+mn-ea"/>
              <a:cs typeface="+mn-cs"/>
            </a:endParaRPr>
          </a:p>
        </p:txBody>
      </p:sp>
      <p:sp>
        <p:nvSpPr>
          <p:cNvPr id="23556" name="TextBox 9"/>
          <p:cNvSpPr txBox="1"/>
          <p:nvPr/>
        </p:nvSpPr>
        <p:spPr>
          <a:xfrm>
            <a:off x="457200" y="2514600"/>
            <a:ext cx="8229600" cy="3747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30000"/>
              </a:spcBef>
              <a:buFontTx/>
              <a:buAutoNum type="arabicPeriod"/>
            </a:pPr>
            <a:r>
              <a:rPr lang="en-US" altLang="en-US" sz="3600" b="1" dirty="0">
                <a:solidFill>
                  <a:srgbClr val="003399"/>
                </a:solidFill>
                <a:latin typeface="Arial Unicode MS" panose="020B0604020202020204" pitchFamily="34" charset="-128"/>
              </a:rPr>
              <a:t> Learn the new words and structure by heart</a:t>
            </a:r>
            <a:endParaRPr lang="en-US" altLang="en-US" sz="3600" b="1" dirty="0">
              <a:solidFill>
                <a:srgbClr val="003399"/>
              </a:solidFill>
              <a:latin typeface="Arial Unicode MS" panose="020B0604020202020204" pitchFamily="34" charset="-128"/>
            </a:endParaRPr>
          </a:p>
          <a:p>
            <a:pPr marL="342900" lvl="0" indent="-342900" algn="just" eaLnBrk="1" hangingPunct="1">
              <a:spcBef>
                <a:spcPct val="30000"/>
              </a:spcBef>
              <a:buFontTx/>
              <a:buAutoNum type="arabicPeriod"/>
            </a:pPr>
            <a:r>
              <a:rPr lang="en-US" altLang="en-US" sz="3600" b="1" dirty="0">
                <a:solidFill>
                  <a:srgbClr val="003399"/>
                </a:solidFill>
                <a:latin typeface="Arial Unicode MS" panose="020B0604020202020204" pitchFamily="34" charset="-128"/>
              </a:rPr>
              <a:t> Practice reading the dialogue, the reading</a:t>
            </a:r>
            <a:endParaRPr lang="en-US" altLang="en-US" sz="3600" b="1" dirty="0">
              <a:solidFill>
                <a:srgbClr val="003399"/>
              </a:solidFill>
              <a:latin typeface="Arial Unicode MS" panose="020B0604020202020204" pitchFamily="34" charset="-128"/>
            </a:endParaRPr>
          </a:p>
          <a:p>
            <a:pPr marL="0" lvl="0" indent="0" algn="just" eaLnBrk="1" hangingPunct="1">
              <a:spcBef>
                <a:spcPct val="30000"/>
              </a:spcBef>
              <a:buFontTx/>
              <a:buNone/>
            </a:pPr>
            <a:r>
              <a:rPr lang="en-US" altLang="en-US" sz="3600" b="1" dirty="0">
                <a:solidFill>
                  <a:srgbClr val="003399"/>
                </a:solidFill>
                <a:latin typeface="Arial Unicode MS" panose="020B0604020202020204" pitchFamily="34" charset="-128"/>
              </a:rPr>
              <a:t>3. Prepare unit 8 (cont.) Language focus</a:t>
            </a:r>
            <a:endParaRPr lang="en-US" altLang="en-US" sz="3600" b="1" dirty="0">
              <a:solidFill>
                <a:srgbClr val="003399"/>
              </a:solidFill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Text Box 2"/>
          <p:cNvSpPr txBox="1"/>
          <p:nvPr/>
        </p:nvSpPr>
        <p:spPr>
          <a:xfrm>
            <a:off x="520700" y="2225675"/>
            <a:ext cx="32893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permanently(adv): </a:t>
            </a:r>
            <a:endParaRPr lang="en-US" altLang="en-US" sz="2800" b="1" dirty="0">
              <a:solidFill>
                <a:srgbClr val="002060"/>
              </a:solidFill>
              <a:latin typeface="Arial Narrow" panose="020B0606020202030204" pitchFamily="34" charset="0"/>
              <a:sym typeface="Symbol" panose="05050102010706020507" pitchFamily="18" charset="2"/>
            </a:endParaRPr>
          </a:p>
        </p:txBody>
      </p:sp>
      <p:sp>
        <p:nvSpPr>
          <p:cNvPr id="21507" name="Text Box 3"/>
          <p:cNvSpPr txBox="1"/>
          <p:nvPr/>
        </p:nvSpPr>
        <p:spPr>
          <a:xfrm>
            <a:off x="242888" y="4314825"/>
            <a:ext cx="35004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4. medical facilities</a:t>
            </a:r>
            <a:r>
              <a:rPr lang="en-US" altLang="en-US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 :</a:t>
            </a: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endParaRPr lang="en-US" alt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278765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New words</a:t>
            </a:r>
            <a:endParaRPr kumimoji="0" lang="en-US" sz="3600" b="1" kern="1200" cap="none" spc="0" normalizeH="0" baseline="0" noProof="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509" name="Picture 5" descr="Y 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0" y="1143000"/>
            <a:ext cx="2133600" cy="188595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510" name="Picture 6" descr="y t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984750"/>
            <a:ext cx="2133600" cy="18288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511" name="Picture 7" descr="DSC027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079750"/>
            <a:ext cx="2124075" cy="182245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12" name="Text Box 8"/>
          <p:cNvSpPr txBox="1"/>
          <p:nvPr/>
        </p:nvSpPr>
        <p:spPr>
          <a:xfrm>
            <a:off x="223838" y="1758950"/>
            <a:ext cx="55229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1. permanent (adj):            </a:t>
            </a:r>
            <a:endParaRPr lang="en-US" alt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1515" name="Text Box 11"/>
          <p:cNvSpPr txBox="1"/>
          <p:nvPr/>
        </p:nvSpPr>
        <p:spPr>
          <a:xfrm>
            <a:off x="38100" y="3749675"/>
            <a:ext cx="30495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3. </a:t>
            </a: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accessible </a:t>
            </a: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adj)</a:t>
            </a:r>
            <a:endParaRPr lang="en-US" alt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1516" name="Text Box 12"/>
          <p:cNvSpPr txBox="1"/>
          <p:nvPr/>
        </p:nvSpPr>
        <p:spPr>
          <a:xfrm>
            <a:off x="188913" y="3214688"/>
            <a:ext cx="34877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   </a:t>
            </a: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entertainment (n):</a:t>
            </a:r>
            <a:endParaRPr lang="en-US" alt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1517" name="Text Box 13"/>
          <p:cNvSpPr txBox="1"/>
          <p:nvPr/>
        </p:nvSpPr>
        <p:spPr>
          <a:xfrm>
            <a:off x="241300" y="2720975"/>
            <a:ext cx="49466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2. entertain </a:t>
            </a: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v):</a:t>
            </a:r>
            <a:endParaRPr lang="en-US" alt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934200" y="1371600"/>
            <a:ext cx="2133600" cy="5257800"/>
            <a:chOff x="2400" y="0"/>
            <a:chExt cx="1920" cy="4320"/>
          </a:xfrm>
        </p:grpSpPr>
        <p:pic>
          <p:nvPicPr>
            <p:cNvPr id="17432" name="Picture 16" descr="Vui choi Giai tri_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8" y="0"/>
              <a:ext cx="1872" cy="14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3" name="Picture 17" descr="movi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48" y="1392"/>
              <a:ext cx="1872" cy="1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4" name="Picture 18" descr="Game_Gallery_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00" y="2916"/>
              <a:ext cx="1920" cy="140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" name="Text Box 3"/>
          <p:cNvSpPr txBox="1"/>
          <p:nvPr/>
        </p:nvSpPr>
        <p:spPr>
          <a:xfrm>
            <a:off x="266700" y="4897438"/>
            <a:ext cx="366236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5. change (v/n)</a:t>
            </a:r>
            <a:endParaRPr lang="en-US" alt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7422" name="Text Box 2"/>
          <p:cNvSpPr txBox="1"/>
          <p:nvPr/>
        </p:nvSpPr>
        <p:spPr>
          <a:xfrm>
            <a:off x="-228600" y="30163"/>
            <a:ext cx="9601200" cy="954087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.VnSouthern" panose="020B7200000000000000" pitchFamily="34" charset="0"/>
              </a:rPr>
              <a:t>UNIT 8:	COUNTRY LIFE AND CITY LIFE</a:t>
            </a:r>
            <a:endParaRPr lang="en-US" altLang="en-US" sz="2800" b="1" dirty="0">
              <a:solidFill>
                <a:srgbClr val="FFFF00"/>
              </a:solidFill>
              <a:latin typeface=".VnSouthern" panose="020B7200000000000000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.VnSouthern" panose="020B7200000000000000" pitchFamily="34" charset="0"/>
              </a:rPr>
              <a:t>Listen and read </a:t>
            </a:r>
            <a:endParaRPr lang="vi-VN" altLang="en-US" sz="2800" b="1" dirty="0">
              <a:solidFill>
                <a:srgbClr val="FFFF00"/>
              </a:solidFill>
              <a:latin typeface=".VnArabia" panose="020B7200000000000000" pitchFamily="34" charset="0"/>
            </a:endParaRPr>
          </a:p>
        </p:txBody>
      </p:sp>
      <p:sp>
        <p:nvSpPr>
          <p:cNvPr id="65" name="Text Box 8"/>
          <p:cNvSpPr txBox="1"/>
          <p:nvPr/>
        </p:nvSpPr>
        <p:spPr>
          <a:xfrm>
            <a:off x="2984500" y="1751013"/>
            <a:ext cx="36417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mãi mãi, lâu dài            </a:t>
            </a:r>
            <a:endParaRPr lang="en-US" alt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Text Box 13"/>
          <p:cNvSpPr txBox="1"/>
          <p:nvPr/>
        </p:nvSpPr>
        <p:spPr>
          <a:xfrm>
            <a:off x="2513013" y="2711450"/>
            <a:ext cx="28717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giải trí</a:t>
            </a:r>
            <a:endParaRPr lang="en-US" alt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Text Box 12"/>
          <p:cNvSpPr txBox="1"/>
          <p:nvPr/>
        </p:nvSpPr>
        <p:spPr>
          <a:xfrm>
            <a:off x="3375025" y="3222625"/>
            <a:ext cx="20304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 sự giải trí</a:t>
            </a:r>
            <a:endParaRPr lang="en-US" alt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Text Box 11"/>
          <p:cNvSpPr txBox="1"/>
          <p:nvPr/>
        </p:nvSpPr>
        <p:spPr>
          <a:xfrm>
            <a:off x="2714625" y="3757613"/>
            <a:ext cx="37115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: có thể tiếp cận được</a:t>
            </a:r>
            <a:endParaRPr lang="en-US" alt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Text Box 3"/>
          <p:cNvSpPr txBox="1"/>
          <p:nvPr/>
        </p:nvSpPr>
        <p:spPr>
          <a:xfrm>
            <a:off x="3317875" y="4330700"/>
            <a:ext cx="3149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thiết bị y tế</a:t>
            </a:r>
            <a:endParaRPr lang="en-US" alt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Text Box 3"/>
          <p:cNvSpPr txBox="1"/>
          <p:nvPr/>
        </p:nvSpPr>
        <p:spPr>
          <a:xfrm>
            <a:off x="2609850" y="4911725"/>
            <a:ext cx="50244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: thay đổi, sự thay đổi</a:t>
            </a:r>
            <a:endParaRPr lang="en-US" alt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7429" name="Slide Number Placeholder 72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b="1" i="1" dirty="0">
                <a:solidFill>
                  <a:srgbClr val="898989"/>
                </a:solidFill>
                <a:latin typeface="Lucida Calligraphy" panose="03010101010101010101" pitchFamily="66" charset="0"/>
              </a:rPr>
            </a:fld>
            <a:endParaRPr lang="en-US" altLang="en-US" sz="1200" b="1" i="1" dirty="0">
              <a:solidFill>
                <a:srgbClr val="898989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0" name="Text Box 3"/>
          <p:cNvSpPr txBox="1"/>
          <p:nvPr/>
        </p:nvSpPr>
        <p:spPr>
          <a:xfrm>
            <a:off x="255588" y="5526088"/>
            <a:ext cx="36639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6. definitely (adv)</a:t>
            </a:r>
            <a:endParaRPr lang="en-US" alt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Text Box 3"/>
          <p:cNvSpPr txBox="1"/>
          <p:nvPr/>
        </p:nvSpPr>
        <p:spPr>
          <a:xfrm>
            <a:off x="2600325" y="5540375"/>
            <a:ext cx="50228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: nhất định</a:t>
            </a:r>
            <a:endParaRPr lang="en-US" altLang="en-US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 animBg="1"/>
      <p:bldP spid="21512" grpId="0"/>
      <p:bldP spid="21515" grpId="0"/>
      <p:bldP spid="21516" grpId="0"/>
      <p:bldP spid="21517" grpId="0"/>
      <p:bldP spid="20" grpId="0"/>
      <p:bldP spid="65" grpId="0"/>
      <p:bldP spid="66" grpId="0"/>
      <p:bldP spid="67" grpId="0"/>
      <p:bldP spid="69" grpId="0"/>
      <p:bldP spid="70" grpId="0"/>
      <p:bldP spid="71" grpId="0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2"/>
          <p:cNvSpPr txBox="1"/>
          <p:nvPr/>
        </p:nvSpPr>
        <p:spPr>
          <a:xfrm>
            <a:off x="381000" y="939800"/>
            <a:ext cx="206533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/>
          <p:nvPr/>
        </p:nvSpPr>
        <p:spPr>
          <a:xfrm>
            <a:off x="1676400" y="1462088"/>
            <a:ext cx="2438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</a:t>
            </a:r>
            <a:endParaRPr lang="en-US" altLang="en-US" sz="2800" b="1" u="sng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3" name="Text Box 5"/>
          <p:cNvSpPr txBox="1"/>
          <p:nvPr/>
        </p:nvSpPr>
        <p:spPr>
          <a:xfrm>
            <a:off x="381000" y="2209800"/>
            <a:ext cx="807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1.Many remote areas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are getting 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electricity.</a:t>
            </a: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Text Box 6"/>
          <p:cNvSpPr txBox="1"/>
          <p:nvPr/>
        </p:nvSpPr>
        <p:spPr>
          <a:xfrm>
            <a:off x="266700" y="2855913"/>
            <a:ext cx="9220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2. Life in the provinces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is changing  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for the better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6038" y="3657600"/>
            <a:ext cx="8716963" cy="12525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b="1" i="1">
                <a:solidFill>
                  <a:schemeClr val="tx1"/>
                </a:solidFill>
                <a:latin typeface="Lucida Calligraphy" panose="03010101010101010101" pitchFamily="66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Lucida Calligraphy" panose="03010101010101010101" pitchFamily="66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Lucida Calligraphy" panose="03010101010101010101" pitchFamily="66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Lucida Calligraphy" panose="03010101010101010101" pitchFamily="66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Lucida Calligraphy" panose="030101010101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Calligraphy" panose="030101010101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Calligraphy" panose="030101010101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Calligraphy" panose="030101010101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Lucida Calligraphy" panose="03010101010101010101" pitchFamily="66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Note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The present progressive tense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S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+ am/is/are + V-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…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talking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about changes 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(Dùng thì hiện tại tiếp diễn để nói về sự thay đổi)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22538" name="Line 10"/>
          <p:cNvSpPr/>
          <p:nvPr/>
        </p:nvSpPr>
        <p:spPr>
          <a:xfrm>
            <a:off x="4076700" y="2695575"/>
            <a:ext cx="1828800" cy="0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9" name="Line 11"/>
          <p:cNvSpPr/>
          <p:nvPr/>
        </p:nvSpPr>
        <p:spPr>
          <a:xfrm>
            <a:off x="4343400" y="3328988"/>
            <a:ext cx="1936750" cy="23812"/>
          </a:xfrm>
          <a:prstGeom prst="line">
            <a:avLst/>
          </a:prstGeom>
          <a:ln w="38100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5" name="Text Box 2"/>
          <p:cNvSpPr txBox="1"/>
          <p:nvPr/>
        </p:nvSpPr>
        <p:spPr>
          <a:xfrm>
            <a:off x="46038" y="30163"/>
            <a:ext cx="9067800" cy="954087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.VnSouthern" panose="020B7200000000000000" pitchFamily="34" charset="0"/>
              </a:rPr>
              <a:t>UNIT 8:	COUNTRY LIFE AND CITY LIFE</a:t>
            </a:r>
            <a:endParaRPr lang="en-US" altLang="en-US" sz="2800" b="1" dirty="0">
              <a:solidFill>
                <a:srgbClr val="FFFF00"/>
              </a:solidFill>
              <a:latin typeface=".VnSouthern" panose="020B7200000000000000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.VnSouthern" panose="020B7200000000000000" pitchFamily="34" charset="0"/>
              </a:rPr>
              <a:t>Listen and read </a:t>
            </a:r>
            <a:endParaRPr lang="vi-VN" altLang="en-US" sz="2800" b="1" dirty="0">
              <a:solidFill>
                <a:srgbClr val="FFFF00"/>
              </a:solidFill>
              <a:latin typeface=".VnArabia" panose="020B7200000000000000" pitchFamily="34" charset="0"/>
            </a:endParaRPr>
          </a:p>
        </p:txBody>
      </p:sp>
      <p:sp>
        <p:nvSpPr>
          <p:cNvPr id="19466" name="Slide Number Placeholder 46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b="1" i="1" dirty="0">
                <a:solidFill>
                  <a:srgbClr val="898989"/>
                </a:solidFill>
                <a:latin typeface="Lucida Calligraphy" panose="03010101010101010101" pitchFamily="66" charset="0"/>
              </a:rPr>
            </a:fld>
            <a:endParaRPr lang="en-US" altLang="en-US" sz="1200" b="1" i="1" dirty="0">
              <a:solidFill>
                <a:srgbClr val="898989"/>
              </a:solidFill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p:transition spd="med">
    <p:split dir="in"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034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034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3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034">
                                            <p:txEl>
                                              <p:charRg st="3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034">
                                            <p:txEl>
                                              <p:charRg st="3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67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034">
                                            <p:txEl>
                                              <p:charRg st="67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034">
                                            <p:txEl>
                                              <p:charRg st="67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101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034">
                                            <p:txEl>
                                              <p:charRg st="101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034">
                                            <p:txEl>
                                              <p:charRg st="101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3" grpId="0"/>
      <p:bldP spid="22534" grpId="0"/>
      <p:bldP spid="440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ligraphic" pitchFamily="2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ligraphic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ligraphic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ligraphic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ligraphic" pitchFamily="2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altLang="en-US" sz="1400" dirty="0">
                <a:latin typeface="Arial" panose="020B0604020202020204" pitchFamily="34" charset="0"/>
              </a:rPr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20483" name="Rectangle 5"/>
          <p:cNvSpPr/>
          <p:nvPr/>
        </p:nvSpPr>
        <p:spPr>
          <a:xfrm>
            <a:off x="266700" y="304800"/>
            <a:ext cx="8610600" cy="62471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Hoa</a:t>
            </a: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: Hi, Na. Have you been away?</a:t>
            </a:r>
            <a:endParaRPr lang="en-US" altLang="en-U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Na</a:t>
            </a: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: Yes. I went to the countryside for the weekend.</a:t>
            </a:r>
            <a:endParaRPr lang="en-US" altLang="en-U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Hoa</a:t>
            </a: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: Where did you go?</a:t>
            </a:r>
            <a:endParaRPr lang="en-US" altLang="en-U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Na</a:t>
            </a: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: I went to Kim Lien. It’s a village. Some of my relatives live there.</a:t>
            </a:r>
            <a:endParaRPr lang="en-US" altLang="en-U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Hoa</a:t>
            </a: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: I’ve heard it’s a beautiful place.</a:t>
            </a:r>
            <a:endParaRPr lang="en-US" altLang="en-U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Na</a:t>
            </a: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: It is. And it’s very quiet and peaceful. I had a really nice weekend, but I don’t want to live there permanently.</a:t>
            </a:r>
            <a:endParaRPr lang="en-US" altLang="en-U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Hoa</a:t>
            </a: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: Why not?</a:t>
            </a:r>
            <a:endParaRPr lang="en-US" altLang="en-U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Na: It’s too quiet. There is nothing to do.</a:t>
            </a:r>
            <a:endParaRPr lang="en-US" altLang="en-U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Hoa</a:t>
            </a: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: Yes, but things </a:t>
            </a:r>
            <a:r>
              <a:rPr lang="en-US" altLang="en-US" sz="2000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are changing</a:t>
            </a: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in the countryside.</a:t>
            </a:r>
            <a:endParaRPr lang="en-US" altLang="en-U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Na</a:t>
            </a: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: Such as?</a:t>
            </a:r>
            <a:endParaRPr lang="en-US" altLang="en-U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Hoa</a:t>
            </a: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: Many remote areas </a:t>
            </a:r>
            <a:r>
              <a:rPr lang="en-US" altLang="en-US" sz="2000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are getting</a:t>
            </a: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electricity. People can now have things like refrigerators and ...</a:t>
            </a:r>
            <a:endParaRPr lang="en-US" altLang="en-U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Na</a:t>
            </a: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: And TV.</a:t>
            </a:r>
            <a:endParaRPr lang="en-US" altLang="en-U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Hoa</a:t>
            </a: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: That too. TV is bringing </a:t>
            </a:r>
            <a:r>
              <a:rPr lang="en-US" altLang="en-US" sz="2000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not only</a:t>
            </a: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information </a:t>
            </a:r>
            <a:r>
              <a:rPr lang="en-US" altLang="en-US" sz="2000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but also</a:t>
            </a: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entertainment. And medical facilities are more easily accessible too. Life in the provinces </a:t>
            </a:r>
            <a:r>
              <a:rPr lang="en-US" altLang="en-US" sz="2000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is</a:t>
            </a: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definitely </a:t>
            </a:r>
            <a:r>
              <a:rPr lang="en-US" altLang="en-US" sz="2000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changing</a:t>
            </a: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for the better.</a:t>
            </a:r>
            <a:endParaRPr lang="en-US" altLang="en-U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Na: But the city has so much more to offer.</a:t>
            </a:r>
            <a:endParaRPr lang="en-US" altLang="en-U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Hoa</a:t>
            </a:r>
            <a:r>
              <a:rPr lang="en-US" alt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: In many ways, I prefer the countryside. Life is simple, people are friendly and the air is clean.</a:t>
            </a:r>
            <a:endParaRPr lang="en-US" altLang="en-U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08. Track 8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705600" y="30480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31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Text Box 2"/>
          <p:cNvSpPr txBox="1"/>
          <p:nvPr/>
        </p:nvSpPr>
        <p:spPr>
          <a:xfrm>
            <a:off x="2209800" y="779463"/>
            <a:ext cx="62928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Ask and answer the questions:</a:t>
            </a:r>
            <a:endParaRPr lang="vi-VN" altLang="en-US" sz="3600" b="1" dirty="0">
              <a:solidFill>
                <a:srgbClr val="00206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21507" name="TextBox 5"/>
          <p:cNvSpPr txBox="1"/>
          <p:nvPr/>
        </p:nvSpPr>
        <p:spPr>
          <a:xfrm>
            <a:off x="427038" y="2165350"/>
            <a:ext cx="5715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a.  Where has Na been?</a:t>
            </a:r>
            <a:endParaRPr lang="en-US" altLang="en-US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21508" name="TextBox 6"/>
          <p:cNvSpPr txBox="1"/>
          <p:nvPr/>
        </p:nvSpPr>
        <p:spPr>
          <a:xfrm>
            <a:off x="411163" y="3295650"/>
            <a:ext cx="5715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b. How long was she there?</a:t>
            </a:r>
            <a:endParaRPr lang="en-US" altLang="en-US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21509" name="TextBox 7"/>
          <p:cNvSpPr txBox="1"/>
          <p:nvPr/>
        </p:nvSpPr>
        <p:spPr>
          <a:xfrm>
            <a:off x="381000" y="4454525"/>
            <a:ext cx="7315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c. What is her opinion of the countryside?</a:t>
            </a:r>
            <a:endParaRPr lang="en-US" altLang="en-US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21510" name="Slide Number Placeholder 9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b="1" i="1" dirty="0">
                <a:solidFill>
                  <a:srgbClr val="898989"/>
                </a:solidFill>
                <a:latin typeface="Lucida Calligraphy" panose="03010101010101010101" pitchFamily="66" charset="0"/>
              </a:rPr>
            </a:fld>
            <a:endParaRPr lang="en-US" altLang="en-US" sz="1200" b="1" i="1" dirty="0">
              <a:solidFill>
                <a:srgbClr val="898989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21511" name="TextBox 5"/>
          <p:cNvSpPr txBox="1"/>
          <p:nvPr/>
        </p:nvSpPr>
        <p:spPr>
          <a:xfrm>
            <a:off x="427038" y="2735263"/>
            <a:ext cx="7543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6600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She has been to the countryside.</a:t>
            </a:r>
            <a:endParaRPr lang="en-US" altLang="en-US" b="1" dirty="0">
              <a:solidFill>
                <a:srgbClr val="660033"/>
              </a:solidFill>
              <a:latin typeface="Arial Narrow" panose="020B0606020202030204" pitchFamily="34" charset="0"/>
            </a:endParaRPr>
          </a:p>
        </p:txBody>
      </p:sp>
      <p:sp>
        <p:nvSpPr>
          <p:cNvPr id="21512" name="TextBox 5"/>
          <p:cNvSpPr txBox="1"/>
          <p:nvPr/>
        </p:nvSpPr>
        <p:spPr>
          <a:xfrm>
            <a:off x="411163" y="3865563"/>
            <a:ext cx="75438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6600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She was there for two days.</a:t>
            </a:r>
            <a:endParaRPr lang="en-US" altLang="en-US" b="1" dirty="0">
              <a:solidFill>
                <a:srgbClr val="660033"/>
              </a:solidFill>
              <a:latin typeface="Arial Narrow" panose="020B0606020202030204" pitchFamily="34" charset="0"/>
            </a:endParaRPr>
          </a:p>
        </p:txBody>
      </p:sp>
      <p:sp>
        <p:nvSpPr>
          <p:cNvPr id="21513" name="TextBox 5"/>
          <p:cNvSpPr txBox="1"/>
          <p:nvPr/>
        </p:nvSpPr>
        <p:spPr>
          <a:xfrm>
            <a:off x="381000" y="5016500"/>
            <a:ext cx="87630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660033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b="1" dirty="0">
                <a:solidFill>
                  <a:srgbClr val="660033"/>
                </a:solidFill>
                <a:latin typeface="Arial Narrow" panose="020B0606020202030204" pitchFamily="34" charset="0"/>
              </a:rPr>
              <a:t>She thinks the countryside is peaceful and quiet.</a:t>
            </a:r>
            <a:endParaRPr lang="en-US" altLang="en-US" b="1" dirty="0">
              <a:solidFill>
                <a:srgbClr val="99009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split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2" grpId="0"/>
      <p:bldP spid="215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Text Box 2"/>
          <p:cNvSpPr txBox="1"/>
          <p:nvPr/>
        </p:nvSpPr>
        <p:spPr>
          <a:xfrm>
            <a:off x="2362200" y="809625"/>
            <a:ext cx="5867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Ask and answer the questions:</a:t>
            </a:r>
            <a:endParaRPr lang="vi-VN" altLang="en-US" sz="3600" b="1" dirty="0">
              <a:solidFill>
                <a:srgbClr val="00206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22531" name="TextBox 8"/>
          <p:cNvSpPr txBox="1"/>
          <p:nvPr/>
        </p:nvSpPr>
        <p:spPr>
          <a:xfrm>
            <a:off x="274955" y="2209800"/>
            <a:ext cx="8594725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d. Na says ,“ There is nothing to do”.  What does she mean by this?</a:t>
            </a:r>
            <a:endParaRPr lang="en-US" altLang="en-US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22532" name="TextBox 9"/>
          <p:cNvSpPr txBox="1"/>
          <p:nvPr/>
        </p:nvSpPr>
        <p:spPr>
          <a:xfrm>
            <a:off x="153035" y="4572000"/>
            <a:ext cx="88392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 Narrow" panose="020B0606020202030204" pitchFamily="34" charset="0"/>
              </a:rPr>
              <a:t>e. What are some of the changes that Hoa mentions?</a:t>
            </a:r>
            <a:endParaRPr lang="en-US" altLang="en-US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22533" name="Slide Number Placeholder 9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b="1" i="1" dirty="0">
                <a:solidFill>
                  <a:srgbClr val="898989"/>
                </a:solidFill>
                <a:latin typeface="Lucida Calligraphy" panose="03010101010101010101" pitchFamily="66" charset="0"/>
              </a:rPr>
            </a:fld>
            <a:endParaRPr lang="en-US" altLang="en-US" sz="1200" b="1" i="1" dirty="0">
              <a:solidFill>
                <a:srgbClr val="898989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22534" name="TextBox 8"/>
          <p:cNvSpPr txBox="1"/>
          <p:nvPr/>
        </p:nvSpPr>
        <p:spPr>
          <a:xfrm>
            <a:off x="375920" y="3123883"/>
            <a:ext cx="8391525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9900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b="1" dirty="0">
                <a:solidFill>
                  <a:srgbClr val="660033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b="1" dirty="0">
                <a:solidFill>
                  <a:srgbClr val="660033"/>
                </a:solidFill>
                <a:latin typeface="Arial Narrow" panose="020B0606020202030204" pitchFamily="34" charset="0"/>
                <a:sym typeface="+mn-ea"/>
              </a:rPr>
              <a:t>Maybe she means that there are no libraries, no movies, no supermarkets, no zoos…, so there is nothing to do.</a:t>
            </a:r>
            <a:endParaRPr lang="en-US" altLang="en-US" b="1" dirty="0">
              <a:solidFill>
                <a:srgbClr val="660033"/>
              </a:solidFill>
              <a:latin typeface="Arial Narrow" panose="020B0606020202030204" pitchFamily="34" charset="0"/>
            </a:endParaRPr>
          </a:p>
          <a:p>
            <a:pPr marL="342900" lvl="0" indent="-342900" algn="just" eaLnBrk="1" hangingPunct="1">
              <a:spcBef>
                <a:spcPct val="0"/>
              </a:spcBef>
              <a:buNone/>
            </a:pPr>
            <a:endParaRPr lang="en-US" altLang="en-US" b="1" dirty="0">
              <a:solidFill>
                <a:srgbClr val="660033"/>
              </a:solidFill>
              <a:latin typeface="Arial Narrow" panose="020B0606020202030204" pitchFamily="34" charset="0"/>
            </a:endParaRPr>
          </a:p>
        </p:txBody>
      </p:sp>
      <p:sp>
        <p:nvSpPr>
          <p:cNvPr id="22535" name="TextBox 8"/>
          <p:cNvSpPr txBox="1"/>
          <p:nvPr/>
        </p:nvSpPr>
        <p:spPr>
          <a:xfrm>
            <a:off x="381000" y="5028883"/>
            <a:ext cx="845185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buNone/>
            </a:pPr>
            <a:r>
              <a:rPr lang="en-US" altLang="en-US" b="1" dirty="0">
                <a:solidFill>
                  <a:srgbClr val="9900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b="1" dirty="0">
                <a:solidFill>
                  <a:srgbClr val="660033"/>
                </a:solidFill>
                <a:latin typeface="Arial Narrow" panose="020B0606020202030204" pitchFamily="34" charset="0"/>
              </a:rPr>
              <a:t>Many remote areas are getting electricity, people in these areas now have refrigerators and TV. And medical facilities are more easily accessible. </a:t>
            </a:r>
            <a:endParaRPr lang="en-US" altLang="en-US" b="1" dirty="0">
              <a:solidFill>
                <a:srgbClr val="660033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split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2895600"/>
            <a:ext cx="5029200" cy="3886200"/>
          </a:xfrm>
          <a:prstGeom prst="rect">
            <a:avLst/>
          </a:prstGeom>
          <a:noFill/>
          <a:ln w="2857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5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895600"/>
            <a:ext cx="5029200" cy="3824288"/>
          </a:xfrm>
          <a:prstGeom prst="rect">
            <a:avLst/>
          </a:prstGeom>
          <a:noFill/>
          <a:ln w="28575" cap="flat" cmpd="sng">
            <a:solidFill>
              <a:srgbClr val="66FF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5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930525"/>
            <a:ext cx="5029200" cy="3775075"/>
          </a:xfrm>
          <a:prstGeom prst="rect">
            <a:avLst/>
          </a:prstGeom>
          <a:noFill/>
          <a:ln w="2857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-165100"/>
            <a:ext cx="8077200" cy="1470025"/>
          </a:xfrm>
        </p:spPr>
        <p:txBody>
          <a:bodyPr vert="horz" wrap="square" lIns="91440" tIns="45720" rIns="91440" bIns="45720" numCol="1" anchor="b" anchorCtr="1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0" i="0" u="sng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Unit 8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Country life and city life</a:t>
            </a:r>
            <a:b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Lesson 4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Read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56" name="Rectangle 8"/>
          <p:cNvSpPr/>
          <p:nvPr/>
        </p:nvSpPr>
        <p:spPr>
          <a:xfrm>
            <a:off x="2895600" y="23622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(n)   :</a:t>
            </a:r>
            <a:endParaRPr lang="en-US" altLang="en-US" sz="24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36538" y="1609725"/>
            <a:ext cx="19621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Vocabulary</a:t>
            </a:r>
            <a:endParaRPr kumimoji="0" lang="en-US" altLang="en-US" sz="28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2059" name="Rectangle 11"/>
          <p:cNvSpPr/>
          <p:nvPr/>
        </p:nvSpPr>
        <p:spPr>
          <a:xfrm>
            <a:off x="304800" y="2362200"/>
            <a:ext cx="16398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en-US" sz="2800" b="1" dirty="0">
                <a:solidFill>
                  <a:srgbClr val="000000"/>
                </a:solidFill>
                <a:latin typeface=".VnTime" panose="020B7200000000000000" pitchFamily="34" charset="0"/>
              </a:rPr>
              <a:t>- typhoon</a:t>
            </a:r>
            <a:endParaRPr lang="en-US" altLang="en-US" sz="28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60" name="Rectangle 12"/>
          <p:cNvSpPr/>
          <p:nvPr/>
        </p:nvSpPr>
        <p:spPr>
          <a:xfrm>
            <a:off x="1447800" y="2362200"/>
            <a:ext cx="76200" cy="762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.VnTime" panose="020B7200000000000000" pitchFamily="34" charset="0"/>
            </a:endParaRPr>
          </a:p>
        </p:txBody>
      </p:sp>
      <p:sp>
        <p:nvSpPr>
          <p:cNvPr id="2061" name="Rectangle 13"/>
          <p:cNvSpPr/>
          <p:nvPr/>
        </p:nvSpPr>
        <p:spPr>
          <a:xfrm>
            <a:off x="4419600" y="23622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en-US" altLang="en-US" sz="2800" b="1" i="1" dirty="0">
                <a:solidFill>
                  <a:srgbClr val="000000"/>
                </a:solidFill>
                <a:latin typeface="VNI-Times" pitchFamily="2" charset="0"/>
              </a:rPr>
              <a:t>traän baõo lôùn</a:t>
            </a:r>
            <a:endParaRPr lang="en-US" altLang="en-US" sz="2800" b="1" i="1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062" name="Rectangle 14"/>
          <p:cNvSpPr/>
          <p:nvPr/>
        </p:nvSpPr>
        <p:spPr>
          <a:xfrm>
            <a:off x="304800" y="3016250"/>
            <a:ext cx="11636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en-US" sz="2800" b="1" dirty="0">
                <a:solidFill>
                  <a:srgbClr val="000000"/>
                </a:solidFill>
                <a:latin typeface=".VnTime" panose="020B7200000000000000" pitchFamily="34" charset="0"/>
              </a:rPr>
              <a:t>- flood</a:t>
            </a:r>
            <a:endParaRPr lang="en-US" altLang="en-US" sz="28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63" name="Rectangle 15"/>
          <p:cNvSpPr/>
          <p:nvPr/>
        </p:nvSpPr>
        <p:spPr>
          <a:xfrm>
            <a:off x="2895600" y="2951163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(n)   :</a:t>
            </a:r>
            <a:endParaRPr lang="en-US" altLang="en-US" sz="24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64" name="Rectangle 16"/>
          <p:cNvSpPr/>
          <p:nvPr/>
        </p:nvSpPr>
        <p:spPr>
          <a:xfrm>
            <a:off x="4419600" y="2928938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en-US" altLang="en-US" sz="2800" b="1" i="1" dirty="0">
                <a:solidFill>
                  <a:srgbClr val="000000"/>
                </a:solidFill>
                <a:latin typeface="VNI-Times" pitchFamily="2" charset="0"/>
              </a:rPr>
              <a:t>traän luït</a:t>
            </a:r>
            <a:endParaRPr lang="en-US" altLang="en-US" sz="2800" b="1" i="1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065" name="Rectangle 17"/>
          <p:cNvSpPr/>
          <p:nvPr/>
        </p:nvSpPr>
        <p:spPr>
          <a:xfrm>
            <a:off x="304800" y="3614738"/>
            <a:ext cx="16192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en-US" sz="2800" b="1" dirty="0">
                <a:solidFill>
                  <a:srgbClr val="000000"/>
                </a:solidFill>
                <a:latin typeface=".VnTime" panose="020B7200000000000000" pitchFamily="34" charset="0"/>
              </a:rPr>
              <a:t>- drought</a:t>
            </a:r>
            <a:endParaRPr lang="en-US" altLang="en-US" sz="28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66" name="Rectangle 18"/>
          <p:cNvSpPr/>
          <p:nvPr/>
        </p:nvSpPr>
        <p:spPr>
          <a:xfrm>
            <a:off x="2895600" y="3582988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(n)   :</a:t>
            </a:r>
            <a:endParaRPr lang="en-US" altLang="en-US" sz="24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67" name="Rectangle 19"/>
          <p:cNvSpPr/>
          <p:nvPr/>
        </p:nvSpPr>
        <p:spPr>
          <a:xfrm>
            <a:off x="4419600" y="347345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en-US" altLang="en-US" sz="2800" b="1" i="1" dirty="0">
                <a:solidFill>
                  <a:srgbClr val="000000"/>
                </a:solidFill>
                <a:latin typeface="VNI-Times" pitchFamily="2" charset="0"/>
              </a:rPr>
              <a:t>naïn haïn haùn</a:t>
            </a:r>
            <a:endParaRPr lang="en-US" altLang="en-US" sz="2800" b="1" i="1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068" name="Rectangle 20"/>
          <p:cNvSpPr/>
          <p:nvPr/>
        </p:nvSpPr>
        <p:spPr>
          <a:xfrm>
            <a:off x="304800" y="4224338"/>
            <a:ext cx="16160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en-US" sz="2800" b="1" dirty="0">
                <a:solidFill>
                  <a:srgbClr val="000000"/>
                </a:solidFill>
                <a:latin typeface=".VnTime" panose="020B7200000000000000" pitchFamily="34" charset="0"/>
              </a:rPr>
              <a:t>- struggle</a:t>
            </a:r>
            <a:endParaRPr lang="en-US" altLang="en-US" sz="28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69" name="Rectangle 21"/>
          <p:cNvSpPr/>
          <p:nvPr/>
        </p:nvSpPr>
        <p:spPr>
          <a:xfrm>
            <a:off x="2895600" y="4192588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(n)   :</a:t>
            </a:r>
            <a:endParaRPr lang="en-US" altLang="en-US" sz="24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70" name="Rectangle 22"/>
          <p:cNvSpPr/>
          <p:nvPr/>
        </p:nvSpPr>
        <p:spPr>
          <a:xfrm>
            <a:off x="4419600" y="4071938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en-US" altLang="en-US" sz="2800" b="1" i="1" dirty="0">
                <a:solidFill>
                  <a:srgbClr val="000000"/>
                </a:solidFill>
                <a:latin typeface="VNI-Times" pitchFamily="2" charset="0"/>
              </a:rPr>
              <a:t>söï ñaáu tranh</a:t>
            </a:r>
            <a:endParaRPr lang="en-US" altLang="en-US" sz="2800" b="1" i="1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071" name="Rectangle 23"/>
          <p:cNvSpPr/>
          <p:nvPr/>
        </p:nvSpPr>
        <p:spPr>
          <a:xfrm>
            <a:off x="304800" y="4800600"/>
            <a:ext cx="12811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en-US" sz="2800" b="1" dirty="0">
                <a:solidFill>
                  <a:srgbClr val="000000"/>
                </a:solidFill>
                <a:latin typeface=".VnTime" panose="020B7200000000000000" pitchFamily="34" charset="0"/>
              </a:rPr>
              <a:t>- strain</a:t>
            </a:r>
            <a:endParaRPr lang="en-US" altLang="en-US" sz="28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72" name="Rectangle 24"/>
          <p:cNvSpPr/>
          <p:nvPr/>
        </p:nvSpPr>
        <p:spPr>
          <a:xfrm>
            <a:off x="2895600" y="4779963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(n)   :</a:t>
            </a:r>
            <a:endParaRPr lang="en-US" altLang="en-US" sz="24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73" name="Rectangle 25"/>
          <p:cNvSpPr/>
          <p:nvPr/>
        </p:nvSpPr>
        <p:spPr>
          <a:xfrm>
            <a:off x="4343400" y="4681538"/>
            <a:ext cx="3048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en-US" altLang="en-US" sz="2800" b="1" i="1" dirty="0">
                <a:solidFill>
                  <a:srgbClr val="000000"/>
                </a:solidFill>
                <a:latin typeface="VNI-Times" pitchFamily="2" charset="0"/>
              </a:rPr>
              <a:t>söï quaù taûi (daân soá)</a:t>
            </a:r>
            <a:endParaRPr lang="en-US" altLang="en-US" sz="2800" b="1" i="1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074" name="Rectangle 26"/>
          <p:cNvSpPr/>
          <p:nvPr/>
        </p:nvSpPr>
        <p:spPr>
          <a:xfrm>
            <a:off x="304800" y="5432425"/>
            <a:ext cx="18288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800" b="1" dirty="0">
                <a:solidFill>
                  <a:srgbClr val="000000"/>
                </a:solidFill>
                <a:latin typeface=".VnTime" panose="020B7200000000000000" pitchFamily="34" charset="0"/>
              </a:rPr>
              <a:t>- migrant</a:t>
            </a:r>
            <a:endParaRPr lang="en-US" altLang="en-US" sz="28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76" name="Rectangle 28"/>
          <p:cNvSpPr/>
          <p:nvPr/>
        </p:nvSpPr>
        <p:spPr>
          <a:xfrm>
            <a:off x="236855" y="6019483"/>
            <a:ext cx="22860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800" b="1" dirty="0">
                <a:solidFill>
                  <a:srgbClr val="000000"/>
                </a:solidFill>
                <a:latin typeface=".VnTime" panose="020B7200000000000000" pitchFamily="34" charset="0"/>
              </a:rPr>
              <a:t>- increase</a:t>
            </a:r>
            <a:endParaRPr lang="en-US" altLang="en-US" sz="28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77" name="Rectangle 29"/>
          <p:cNvSpPr/>
          <p:nvPr/>
        </p:nvSpPr>
        <p:spPr>
          <a:xfrm>
            <a:off x="2867025" y="5943600"/>
            <a:ext cx="340995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en-US" altLang="en-US" sz="2800" b="1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VNI-Times" pitchFamily="2" charset="0"/>
              </a:rPr>
              <a:t>(v) </a:t>
            </a:r>
            <a:r>
              <a:rPr lang="en-US" altLang="en-US" sz="2800" b="1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:</a:t>
            </a:r>
            <a:r>
              <a:rPr lang="en-US" altLang="en-US" sz="2800" b="1" i="1" dirty="0">
                <a:solidFill>
                  <a:srgbClr val="000000"/>
                </a:solidFill>
                <a:latin typeface="VNI-Times" pitchFamily="2" charset="0"/>
              </a:rPr>
              <a:t>        gia taêng</a:t>
            </a:r>
            <a:endParaRPr lang="en-US" altLang="en-US" sz="2800" b="1" i="1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078" name="Rectangle 30"/>
          <p:cNvSpPr/>
          <p:nvPr/>
        </p:nvSpPr>
        <p:spPr>
          <a:xfrm>
            <a:off x="4267200" y="5291138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en-US" altLang="en-US" sz="2800" b="1" i="1" dirty="0">
                <a:solidFill>
                  <a:srgbClr val="000000"/>
                </a:solidFill>
                <a:latin typeface="VNI-Times" pitchFamily="2" charset="0"/>
              </a:rPr>
              <a:t>daân di cö</a:t>
            </a:r>
            <a:endParaRPr lang="en-US" altLang="en-US" sz="2800" b="1" i="1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079" name="Rectangle 31"/>
          <p:cNvSpPr/>
          <p:nvPr/>
        </p:nvSpPr>
        <p:spPr>
          <a:xfrm>
            <a:off x="2895600" y="5400675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</a:rPr>
              <a:t>(n)   :</a:t>
            </a:r>
            <a:endParaRPr lang="en-US" altLang="en-US" sz="2400" b="1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81" name="Rectangle 33"/>
          <p:cNvSpPr/>
          <p:nvPr/>
        </p:nvSpPr>
        <p:spPr>
          <a:xfrm>
            <a:off x="1066800" y="4267200"/>
            <a:ext cx="76200" cy="762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.VnTime" panose="020B7200000000000000" pitchFamily="34" charset="0"/>
            </a:endParaRPr>
          </a:p>
        </p:txBody>
      </p:sp>
      <p:sp>
        <p:nvSpPr>
          <p:cNvPr id="2082" name="Rectangle 34"/>
          <p:cNvSpPr/>
          <p:nvPr/>
        </p:nvSpPr>
        <p:spPr>
          <a:xfrm>
            <a:off x="914400" y="5410200"/>
            <a:ext cx="76200" cy="762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.VnTime" panose="020B7200000000000000" pitchFamily="34" charset="0"/>
            </a:endParaRPr>
          </a:p>
        </p:txBody>
      </p:sp>
      <p:sp>
        <p:nvSpPr>
          <p:cNvPr id="2083" name="Rectangle 35"/>
          <p:cNvSpPr/>
          <p:nvPr/>
        </p:nvSpPr>
        <p:spPr>
          <a:xfrm>
            <a:off x="1219518" y="6019800"/>
            <a:ext cx="76200" cy="76200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.VnTime" panose="020B7200000000000000" pitchFamily="34" charset="0"/>
            </a:endParaRPr>
          </a:p>
        </p:txBody>
      </p:sp>
      <p:graphicFrame>
        <p:nvGraphicFramePr>
          <p:cNvPr id="2084" name="Object 36"/>
          <p:cNvGraphicFramePr>
            <a:graphicFrameLocks noChangeAspect="1"/>
          </p:cNvGraphicFramePr>
          <p:nvPr/>
        </p:nvGraphicFramePr>
        <p:xfrm>
          <a:off x="3581400" y="2514600"/>
          <a:ext cx="5410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5746115" imgH="3836670" progId="MSGraph.Chart.8">
                  <p:embed/>
                </p:oleObj>
              </mc:Choice>
              <mc:Fallback>
                <p:oleObj name="" r:id="rId4" imgW="5746115" imgH="3836670" progId="MSGraph.Chart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2514600"/>
                        <a:ext cx="5410200" cy="419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split dir="in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8" grpId="0" bldLvl="0" animBg="1"/>
      <p:bldP spid="2059" grpId="0"/>
      <p:bldP spid="2061" grpId="0"/>
      <p:bldP spid="2062" grpId="0"/>
      <p:bldP spid="2063" grpId="0"/>
      <p:bldP spid="2064" grpId="0"/>
      <p:bldP spid="2065" grpId="0"/>
      <p:bldP spid="2066" grpId="0"/>
      <p:bldP spid="2067" grpId="0"/>
      <p:bldP spid="2068" grpId="0"/>
      <p:bldP spid="2069" grpId="0"/>
      <p:bldP spid="2070" grpId="0"/>
      <p:bldP spid="2071" grpId="0"/>
      <p:bldP spid="2072" grpId="0"/>
      <p:bldP spid="2073" grpId="0"/>
      <p:bldP spid="2074" grpId="0"/>
      <p:bldP spid="2076" grpId="0"/>
      <p:bldP spid="2077" grpId="0"/>
      <p:bldP spid="2078" grpId="0"/>
      <p:bldP spid="2079" grpId="0"/>
      <p:bldOleChart spid="2084" grpId="0" animBg="1"/>
      <p:bldOleChart spid="208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idx="1"/>
          </p:nvPr>
        </p:nvSpPr>
        <p:spPr>
          <a:xfrm>
            <a:off x="0" y="457200"/>
            <a:ext cx="9192895" cy="6273800"/>
          </a:xfrm>
          <a:solidFill>
            <a:srgbClr val="66FF99"/>
          </a:solidFill>
          <a:ln>
            <a:solidFill>
              <a:srgbClr val="000066"/>
            </a:solidFill>
            <a:miter/>
          </a:ln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None/>
            </a:pPr>
            <a:r>
              <a:rPr lang="en-US" altLang="en-US" sz="2300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>
                <a:latin typeface=".VnTime" panose="020B7200000000000000" pitchFamily="34" charset="0"/>
              </a:rPr>
              <a:t>Many people  from </a:t>
            </a:r>
            <a:r>
              <a:rPr lang="en-US" altLang="en-US" sz="2400" b="1" u="sng" dirty="0">
                <a:latin typeface=".VnTime" panose="020B7200000000000000" pitchFamily="34" charset="0"/>
              </a:rPr>
              <a:t>rural areas</a:t>
            </a:r>
            <a:r>
              <a:rPr lang="en-US" altLang="en-US" sz="2400" b="1" dirty="0">
                <a:latin typeface=".VnTime" panose="020B7200000000000000" pitchFamily="34" charset="0"/>
              </a:rPr>
              <a:t>  are leaving behind  their  traditional</a:t>
            </a:r>
            <a:endParaRPr lang="en-US" altLang="en-US" sz="2400" b="1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way of life and moving to the city. They believe that </a:t>
            </a:r>
            <a:r>
              <a:rPr lang="en-US" altLang="en-US" sz="2400" b="1" u="sng" dirty="0">
                <a:latin typeface=".VnTime" panose="020B7200000000000000" pitchFamily="34" charset="0"/>
              </a:rPr>
              <a:t>well-paying jobs</a:t>
            </a:r>
            <a:endParaRPr lang="en-US" altLang="en-US" sz="2400" b="1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are </a:t>
            </a:r>
            <a:r>
              <a:rPr lang="en-US" altLang="en-US" sz="2400" b="1" u="sng" dirty="0">
                <a:latin typeface=".VnTime" panose="020B7200000000000000" pitchFamily="34" charset="0"/>
              </a:rPr>
              <a:t>plentiful</a:t>
            </a:r>
            <a:r>
              <a:rPr lang="en-US" altLang="en-US" sz="2400" b="1" dirty="0">
                <a:latin typeface=".VnTime" panose="020B7200000000000000" pitchFamily="34" charset="0"/>
              </a:rPr>
              <a:t> in  the  city.</a:t>
            </a:r>
            <a:endParaRPr lang="en-US" altLang="en-US" sz="2400" b="1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3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>
                <a:latin typeface=".VnTime" panose="020B7200000000000000" pitchFamily="34" charset="0"/>
              </a:rPr>
              <a:t>At home on the farm, life is always a struggle with nature. </a:t>
            </a:r>
            <a:r>
              <a:rPr lang="en-US" altLang="en-US" sz="2400" b="1" dirty="0">
                <a:latin typeface=".VnTime" panose="020B7200000000000000" pitchFamily="34" charset="0"/>
              </a:rPr>
              <a:t>Typhoons,</a:t>
            </a:r>
            <a:endParaRPr lang="en-US" altLang="en-US" sz="2400" b="1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floods or droughts can  easily destroy a harvest and  leave the farmer</a:t>
            </a:r>
            <a:endParaRPr lang="en-US" altLang="en-US" sz="2400" b="1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with little or no money until  the following  year. Often  farmers look</a:t>
            </a:r>
            <a:endParaRPr lang="en-US" altLang="en-US" sz="2400" b="1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for other work when they need more money for their family.</a:t>
            </a:r>
            <a:endParaRPr lang="en-US" altLang="en-US" sz="2400" b="1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The  increase  in  </a:t>
            </a:r>
            <a:r>
              <a:rPr lang="en-US" altLang="en-US" sz="2400" b="1" u="sng" dirty="0">
                <a:latin typeface=".VnTime" panose="020B7200000000000000" pitchFamily="34" charset="0"/>
              </a:rPr>
              <a:t>population</a:t>
            </a:r>
            <a:r>
              <a:rPr lang="en-US" altLang="en-US" sz="2400" b="1" dirty="0">
                <a:latin typeface=".VnTime" panose="020B7200000000000000" pitchFamily="34" charset="0"/>
              </a:rPr>
              <a:t>,  however, has  led  to  </a:t>
            </a:r>
            <a:r>
              <a:rPr lang="en-US" altLang="en-US" sz="2400" b="1" u="sng" dirty="0">
                <a:latin typeface=".VnTime" panose="020B7200000000000000" pitchFamily="34" charset="0"/>
              </a:rPr>
              <a:t>overcrowding</a:t>
            </a:r>
            <a:r>
              <a:rPr lang="en-US" altLang="en-US" sz="2400" b="1" dirty="0">
                <a:latin typeface=".VnTime" panose="020B7200000000000000" pitchFamily="34" charset="0"/>
              </a:rPr>
              <a:t>  in</a:t>
            </a:r>
            <a:endParaRPr lang="en-US" altLang="en-US" sz="2400" b="1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many  cities. This  </a:t>
            </a:r>
            <a:r>
              <a:rPr lang="en-US" altLang="en-US" sz="2400" b="1" u="sng" dirty="0">
                <a:latin typeface=".VnTime" panose="020B7200000000000000" pitchFamily="34" charset="0"/>
              </a:rPr>
              <a:t>puts  a  strain</a:t>
            </a:r>
            <a:r>
              <a:rPr lang="en-US" altLang="en-US" sz="2400" b="1" dirty="0">
                <a:latin typeface=".VnTime" panose="020B7200000000000000" pitchFamily="34" charset="0"/>
              </a:rPr>
              <a:t> on  schools and hospitals, as well as</a:t>
            </a:r>
            <a:endParaRPr lang="en-US" altLang="en-US" sz="2400" b="1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water  and   electricity   supplies.   Increased   </a:t>
            </a:r>
            <a:r>
              <a:rPr lang="en-US" altLang="en-US" sz="2400" b="1" u="sng" dirty="0">
                <a:latin typeface=".VnTime" panose="020B7200000000000000" pitchFamily="34" charset="0"/>
              </a:rPr>
              <a:t>pollution</a:t>
            </a:r>
            <a:r>
              <a:rPr lang="en-US" altLang="en-US" sz="2400" b="1" dirty="0">
                <a:latin typeface=".VnTime" panose="020B7200000000000000" pitchFamily="34" charset="0"/>
              </a:rPr>
              <a:t>   is   another</a:t>
            </a:r>
            <a:endParaRPr lang="en-US" altLang="en-US" sz="2400" b="1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unpleasant  result.</a:t>
            </a:r>
            <a:endParaRPr lang="en-US" altLang="en-US" sz="2400" b="1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There is also a human side to this </a:t>
            </a:r>
            <a:r>
              <a:rPr lang="en-US" altLang="en-US" sz="2400" b="1" u="sng" dirty="0">
                <a:latin typeface=".VnTime" panose="020B7200000000000000" pitchFamily="34" charset="0"/>
              </a:rPr>
              <a:t>tragedy</a:t>
            </a:r>
            <a:r>
              <a:rPr lang="en-US" altLang="en-US" sz="2400" b="1" dirty="0">
                <a:latin typeface=".VnTime" panose="020B7200000000000000" pitchFamily="34" charset="0"/>
              </a:rPr>
              <a:t>. Families  sometimes  have</a:t>
            </a:r>
            <a:endParaRPr lang="en-US" altLang="en-US" sz="2400" b="1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to </a:t>
            </a:r>
            <a:r>
              <a:rPr lang="en-US" altLang="en-US" sz="2400" b="1" u="sng" dirty="0">
                <a:latin typeface=".VnTime" panose="020B7200000000000000" pitchFamily="34" charset="0"/>
              </a:rPr>
              <a:t>live apart</a:t>
            </a:r>
            <a:r>
              <a:rPr lang="en-US" altLang="en-US" sz="2400" b="1" dirty="0">
                <a:latin typeface=".VnTime" panose="020B7200000000000000" pitchFamily="34" charset="0"/>
              </a:rPr>
              <a:t>. In these cases, children may live at home with relatives,</a:t>
            </a:r>
            <a:endParaRPr lang="en-US" altLang="en-US" sz="2400" b="1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while their parents go and live in an </a:t>
            </a:r>
            <a:r>
              <a:rPr lang="en-US" altLang="en-US" sz="2400" b="1" u="sng" dirty="0">
                <a:latin typeface=".VnTime" panose="020B7200000000000000" pitchFamily="34" charset="0"/>
              </a:rPr>
              <a:t>urban area</a:t>
            </a:r>
            <a:r>
              <a:rPr lang="en-US" altLang="en-US" sz="2400" b="1" dirty="0">
                <a:latin typeface=".VnTime" panose="020B7200000000000000" pitchFamily="34" charset="0"/>
              </a:rPr>
              <a:t>.</a:t>
            </a:r>
            <a:endParaRPr lang="en-US" altLang="en-US" sz="2400" b="1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Governments all over  the world  are trying to  provide  facilities  for</a:t>
            </a:r>
            <a:endParaRPr lang="en-US" altLang="en-US" sz="2400" b="1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these migrants, but it can be quite a problem.</a:t>
            </a:r>
            <a:endParaRPr lang="en-US" altLang="en-US" sz="2400" b="1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b="1" dirty="0">
              <a:latin typeface=".VnTime" panose="020B7200000000000000" pitchFamily="34" charset="0"/>
            </a:endParaRPr>
          </a:p>
        </p:txBody>
      </p:sp>
      <p:sp>
        <p:nvSpPr>
          <p:cNvPr id="10242" name="Text Box 7"/>
          <p:cNvSpPr txBox="1"/>
          <p:nvPr/>
        </p:nvSpPr>
        <p:spPr>
          <a:xfrm>
            <a:off x="533400" y="0"/>
            <a:ext cx="19411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en-US" altLang="en-US" sz="32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24-track-24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324600" y="518160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med">
    <p:split dir="in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6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6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6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71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6">
                                            <p:txEl>
                                              <p:charRg st="71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6">
                                            <p:txEl>
                                              <p:charRg st="71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6">
                                            <p:txEl>
                                              <p:charRg st="71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143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26">
                                            <p:txEl>
                                              <p:charRg st="143" end="1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6">
                                            <p:txEl>
                                              <p:charRg st="143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26">
                                            <p:txEl>
                                              <p:charRg st="143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173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626">
                                            <p:txEl>
                                              <p:charRg st="173" end="2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6">
                                            <p:txEl>
                                              <p:charRg st="173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6">
                                            <p:txEl>
                                              <p:charRg st="173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244" end="3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26">
                                            <p:txEl>
                                              <p:charRg st="244" end="3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26">
                                            <p:txEl>
                                              <p:charRg st="244" end="3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26">
                                            <p:txEl>
                                              <p:charRg st="244" end="3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315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626">
                                            <p:txEl>
                                              <p:charRg st="315" end="3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26">
                                            <p:txEl>
                                              <p:charRg st="315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626">
                                            <p:txEl>
                                              <p:charRg st="315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387" end="4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626">
                                            <p:txEl>
                                              <p:charRg st="387" end="4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626">
                                            <p:txEl>
                                              <p:charRg st="387" end="4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26">
                                            <p:txEl>
                                              <p:charRg st="387" end="4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446" end="5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626">
                                            <p:txEl>
                                              <p:charRg st="446" end="5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626">
                                            <p:txEl>
                                              <p:charRg st="446" end="5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626">
                                            <p:txEl>
                                              <p:charRg st="446" end="5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518" end="5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626">
                                            <p:txEl>
                                              <p:charRg st="518" end="5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626">
                                            <p:txEl>
                                              <p:charRg st="518" end="5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626">
                                            <p:txEl>
                                              <p:charRg st="518" end="5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592" end="6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626">
                                            <p:txEl>
                                              <p:charRg st="592" end="6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26">
                                            <p:txEl>
                                              <p:charRg st="592" end="6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626">
                                            <p:txEl>
                                              <p:charRg st="592" end="6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668" end="6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626">
                                            <p:txEl>
                                              <p:charRg st="668" end="6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626">
                                            <p:txEl>
                                              <p:charRg st="668" end="6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626">
                                            <p:txEl>
                                              <p:charRg st="668" end="6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688" end="7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626">
                                            <p:txEl>
                                              <p:charRg st="688" end="7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626">
                                            <p:txEl>
                                              <p:charRg st="688" end="7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626">
                                            <p:txEl>
                                              <p:charRg st="688" end="7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758" end="8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626">
                                            <p:txEl>
                                              <p:charRg st="758" end="8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626">
                                            <p:txEl>
                                              <p:charRg st="758" end="8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626">
                                            <p:txEl>
                                              <p:charRg st="758" end="8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831" end="8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626">
                                            <p:txEl>
                                              <p:charRg st="831" end="8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626">
                                            <p:txEl>
                                              <p:charRg st="831" end="8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626">
                                            <p:txEl>
                                              <p:charRg st="831" end="8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881" end="9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626">
                                            <p:txEl>
                                              <p:charRg st="881" end="9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626">
                                            <p:txEl>
                                              <p:charRg st="881" end="9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626">
                                            <p:txEl>
                                              <p:charRg st="881" end="9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954" end="10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626">
                                            <p:txEl>
                                              <p:charRg st="954" end="10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626">
                                            <p:txEl>
                                              <p:charRg st="954" end="10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626">
                                            <p:txEl>
                                              <p:charRg st="954" end="10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750"/>
                            </p:stCondLst>
                            <p:childTnLst>
                              <p:par>
                                <p:cTn id="1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4" dur="94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626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Text Box 2"/>
          <p:cNvSpPr txBox="1"/>
          <p:nvPr/>
        </p:nvSpPr>
        <p:spPr>
          <a:xfrm>
            <a:off x="0" y="1096963"/>
            <a:ext cx="23622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3200" b="1" i="1" dirty="0">
                <a:latin typeface=".VnTime" panose="020B7200000000000000" pitchFamily="34" charset="0"/>
              </a:rPr>
              <a:t>1. rural area</a:t>
            </a:r>
            <a:endParaRPr lang="en-US" altLang="en-US" sz="3200" b="1" i="1" dirty="0">
              <a:latin typeface=".VnTime" panose="020B7200000000000000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38400" y="0"/>
            <a:ext cx="2743200" cy="838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Monotype corsiva" panose="020B7200000000000000" pitchFamily="34" charset="0"/>
                <a:ea typeface="+mn-ea"/>
                <a:cs typeface="+mn-cs"/>
              </a:rPr>
              <a:t>  </a:t>
            </a:r>
            <a:r>
              <a:rPr kumimoji="0" lang="en-US" altLang="en-US" sz="4400" b="1" i="0" u="sng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Monotype corsiva" panose="020B7200000000000000" pitchFamily="34" charset="0"/>
                <a:ea typeface="+mn-ea"/>
                <a:cs typeface="+mn-cs"/>
              </a:rPr>
              <a:t>Matching</a:t>
            </a: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2" name="Text Box 4"/>
          <p:cNvSpPr txBox="1"/>
          <p:nvPr/>
        </p:nvSpPr>
        <p:spPr>
          <a:xfrm>
            <a:off x="0" y="1782763"/>
            <a:ext cx="40386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3200" b="1" i="1" dirty="0">
                <a:latin typeface=".VnTime" panose="020B7200000000000000" pitchFamily="34" charset="0"/>
              </a:rPr>
              <a:t>2. a well-paying job</a:t>
            </a:r>
            <a:endParaRPr lang="en-US" altLang="en-US" sz="3200" b="1" i="1" dirty="0">
              <a:latin typeface=".VnTime" panose="020B7200000000000000" pitchFamily="34" charset="0"/>
            </a:endParaRPr>
          </a:p>
        </p:txBody>
      </p:sp>
      <p:sp>
        <p:nvSpPr>
          <p:cNvPr id="27653" name="Text Box 5"/>
          <p:cNvSpPr txBox="1"/>
          <p:nvPr/>
        </p:nvSpPr>
        <p:spPr>
          <a:xfrm>
            <a:off x="-22225" y="2590800"/>
            <a:ext cx="28194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3200" b="1" i="1" dirty="0">
                <a:latin typeface=".VnTime" panose="020B7200000000000000" pitchFamily="34" charset="0"/>
              </a:rPr>
              <a:t>3. urban area</a:t>
            </a:r>
            <a:endParaRPr lang="en-US" altLang="en-US" sz="3200" b="1" i="1" dirty="0">
              <a:latin typeface=".VnTime" panose="020B7200000000000000" pitchFamily="34" charset="0"/>
            </a:endParaRPr>
          </a:p>
        </p:txBody>
      </p:sp>
      <p:sp>
        <p:nvSpPr>
          <p:cNvPr id="27654" name="Text Box 6"/>
          <p:cNvSpPr txBox="1"/>
          <p:nvPr/>
        </p:nvSpPr>
        <p:spPr>
          <a:xfrm>
            <a:off x="-44450" y="3352800"/>
            <a:ext cx="33528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3200" b="1" i="1" dirty="0">
                <a:latin typeface=".VnTime" panose="020B7200000000000000" pitchFamily="34" charset="0"/>
              </a:rPr>
              <a:t>4. (to) live apart</a:t>
            </a:r>
            <a:endParaRPr lang="en-US" altLang="en-US" sz="3200" b="1" i="1" dirty="0">
              <a:latin typeface=".VnTime" panose="020B7200000000000000" pitchFamily="34" charset="0"/>
            </a:endParaRPr>
          </a:p>
        </p:txBody>
      </p:sp>
      <p:sp>
        <p:nvSpPr>
          <p:cNvPr id="27655" name="Text Box 7"/>
          <p:cNvSpPr txBox="1"/>
          <p:nvPr/>
        </p:nvSpPr>
        <p:spPr>
          <a:xfrm>
            <a:off x="-33337" y="4144963"/>
            <a:ext cx="38100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3200" b="1" i="1" dirty="0">
                <a:latin typeface=".VnTime" panose="020B7200000000000000" pitchFamily="34" charset="0"/>
              </a:rPr>
              <a:t>5. (to) put a strain on</a:t>
            </a:r>
            <a:endParaRPr lang="en-US" altLang="en-US" sz="3200" b="1" i="1" dirty="0">
              <a:latin typeface=".VnTime" panose="020B7200000000000000" pitchFamily="34" charset="0"/>
            </a:endParaRPr>
          </a:p>
        </p:txBody>
      </p:sp>
      <p:sp>
        <p:nvSpPr>
          <p:cNvPr id="27656" name="Text Box 8"/>
          <p:cNvSpPr txBox="1"/>
          <p:nvPr/>
        </p:nvSpPr>
        <p:spPr>
          <a:xfrm>
            <a:off x="0" y="4830763"/>
            <a:ext cx="36576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3200" b="1" i="1" dirty="0">
                <a:latin typeface=".VnTime" panose="020B7200000000000000" pitchFamily="34" charset="0"/>
              </a:rPr>
              <a:t>6. overcrowding (n)</a:t>
            </a:r>
            <a:endParaRPr lang="en-US" altLang="en-US" sz="3200" b="1" i="1" dirty="0">
              <a:latin typeface=".VnTime" panose="020B7200000000000000" pitchFamily="34" charset="0"/>
            </a:endParaRPr>
          </a:p>
        </p:txBody>
      </p:sp>
      <p:sp>
        <p:nvSpPr>
          <p:cNvPr id="27657" name="Text Box 9"/>
          <p:cNvSpPr txBox="1"/>
          <p:nvPr/>
        </p:nvSpPr>
        <p:spPr>
          <a:xfrm>
            <a:off x="0" y="5592763"/>
            <a:ext cx="49530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3200" b="1" i="1" dirty="0">
                <a:latin typeface=".VnTime" panose="020B7200000000000000" pitchFamily="34" charset="0"/>
              </a:rPr>
              <a:t>7. a struggle with nature</a:t>
            </a:r>
            <a:endParaRPr lang="en-US" altLang="en-US" sz="3200" b="1" i="1" dirty="0">
              <a:latin typeface=".VnTime" panose="020B7200000000000000" pitchFamily="34" charset="0"/>
            </a:endParaRPr>
          </a:p>
        </p:txBody>
      </p:sp>
      <p:sp>
        <p:nvSpPr>
          <p:cNvPr id="27658" name="Text Box 10"/>
          <p:cNvSpPr txBox="1"/>
          <p:nvPr/>
        </p:nvSpPr>
        <p:spPr>
          <a:xfrm>
            <a:off x="5192713" y="1116013"/>
            <a:ext cx="3886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 i="1" dirty="0">
                <a:latin typeface=".VnSouthern" panose="020B7200000000000000" pitchFamily="34" charset="0"/>
              </a:rPr>
              <a:t>a. sèng  c¸ch xa nhau</a:t>
            </a:r>
            <a:endParaRPr lang="en-US" altLang="en-US" sz="2400" b="1" i="1" dirty="0">
              <a:latin typeface=".VnSouthern" panose="020B7200000000000000" pitchFamily="34" charset="0"/>
            </a:endParaRPr>
          </a:p>
        </p:txBody>
      </p:sp>
      <p:sp>
        <p:nvSpPr>
          <p:cNvPr id="27659" name="Text Box 11"/>
          <p:cNvSpPr txBox="1"/>
          <p:nvPr/>
        </p:nvSpPr>
        <p:spPr>
          <a:xfrm>
            <a:off x="5257800" y="1616075"/>
            <a:ext cx="3657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 i="1" dirty="0">
                <a:latin typeface=".VnSouthern" panose="020B7200000000000000" pitchFamily="34" charset="0"/>
              </a:rPr>
              <a:t>b. dÉn ®Õn sù qu¸ t¶i</a:t>
            </a:r>
            <a:r>
              <a:rPr lang="en-US" altLang="en-US" sz="3600" dirty="0">
                <a:solidFill>
                  <a:srgbClr val="0000FF"/>
                </a:solidFill>
                <a:latin typeface=".VnMystical" panose="020B7200000000000000" pitchFamily="34" charset="0"/>
              </a:rPr>
              <a:t> </a:t>
            </a:r>
            <a:endParaRPr lang="en-US" altLang="en-US" sz="3600" dirty="0">
              <a:solidFill>
                <a:srgbClr val="0000FF"/>
              </a:solidFill>
              <a:latin typeface=".VnMystical" panose="020B7200000000000000" pitchFamily="34" charset="0"/>
            </a:endParaRPr>
          </a:p>
        </p:txBody>
      </p:sp>
      <p:sp>
        <p:nvSpPr>
          <p:cNvPr id="27660" name="Text Box 12"/>
          <p:cNvSpPr txBox="1"/>
          <p:nvPr/>
        </p:nvSpPr>
        <p:spPr>
          <a:xfrm>
            <a:off x="5291138" y="2428875"/>
            <a:ext cx="3124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 i="1" dirty="0">
                <a:latin typeface=".VnSouthern" panose="020B7200000000000000" pitchFamily="34" charset="0"/>
              </a:rPr>
              <a:t>c. vïng n«ng th«n</a:t>
            </a:r>
            <a:endParaRPr lang="en-US" altLang="en-US" sz="2400" b="1" i="1" dirty="0">
              <a:latin typeface=".VnSouthern" panose="020B7200000000000000" pitchFamily="34" charset="0"/>
            </a:endParaRPr>
          </a:p>
        </p:txBody>
      </p:sp>
      <p:sp>
        <p:nvSpPr>
          <p:cNvPr id="27661" name="Text Box 13"/>
          <p:cNvSpPr txBox="1"/>
          <p:nvPr/>
        </p:nvSpPr>
        <p:spPr>
          <a:xfrm>
            <a:off x="5226050" y="3022600"/>
            <a:ext cx="3886200" cy="822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 i="1" dirty="0">
                <a:latin typeface=".VnSouthern" panose="020B7200000000000000" pitchFamily="34" charset="0"/>
              </a:rPr>
              <a:t>d. c«ng viÖc ®­îc tr¶ l­¬ng cao</a:t>
            </a:r>
            <a:endParaRPr lang="en-US" altLang="en-US" sz="2400" b="1" i="1" dirty="0">
              <a:latin typeface=".VnSouthern" panose="020B7200000000000000" pitchFamily="34" charset="0"/>
            </a:endParaRPr>
          </a:p>
        </p:txBody>
      </p:sp>
      <p:sp>
        <p:nvSpPr>
          <p:cNvPr id="27662" name="Text Box 14"/>
          <p:cNvSpPr txBox="1"/>
          <p:nvPr/>
        </p:nvSpPr>
        <p:spPr>
          <a:xfrm>
            <a:off x="5105400" y="5776913"/>
            <a:ext cx="3886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 i="1" dirty="0">
                <a:latin typeface=".VnSouthern" panose="020B7200000000000000" pitchFamily="34" charset="0"/>
              </a:rPr>
              <a:t>h. qu¸ ®«ng ng­êi</a:t>
            </a:r>
            <a:endParaRPr lang="en-US" altLang="en-US" sz="2400" b="1" i="1" dirty="0">
              <a:latin typeface=".VnSouthern" panose="020B7200000000000000" pitchFamily="34" charset="0"/>
            </a:endParaRPr>
          </a:p>
        </p:txBody>
      </p:sp>
      <p:sp>
        <p:nvSpPr>
          <p:cNvPr id="27663" name="Text Box 15"/>
          <p:cNvSpPr txBox="1"/>
          <p:nvPr/>
        </p:nvSpPr>
        <p:spPr>
          <a:xfrm>
            <a:off x="5149850" y="4037013"/>
            <a:ext cx="3886200" cy="822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 i="1" dirty="0">
                <a:latin typeface=".VnSouthern" panose="020B7200000000000000" pitchFamily="34" charset="0"/>
              </a:rPr>
              <a:t>e. cuéc ®Êu tranh víi thiªn nhiªn</a:t>
            </a:r>
            <a:endParaRPr lang="en-US" altLang="en-US" sz="2400" b="1" i="1" dirty="0">
              <a:latin typeface=".VnSouthern" panose="020B7200000000000000" pitchFamily="34" charset="0"/>
            </a:endParaRPr>
          </a:p>
        </p:txBody>
      </p:sp>
      <p:sp>
        <p:nvSpPr>
          <p:cNvPr id="27664" name="Text Box 16"/>
          <p:cNvSpPr txBox="1"/>
          <p:nvPr/>
        </p:nvSpPr>
        <p:spPr>
          <a:xfrm>
            <a:off x="5181600" y="5068888"/>
            <a:ext cx="2667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 i="1" dirty="0">
                <a:latin typeface=".VnSouthern" panose="020B7200000000000000" pitchFamily="34" charset="0"/>
              </a:rPr>
              <a:t>g. vïng ®« thÞ</a:t>
            </a:r>
            <a:endParaRPr lang="en-US" altLang="en-US" sz="2400" b="1" i="1" dirty="0">
              <a:solidFill>
                <a:srgbClr val="0000FF"/>
              </a:solidFill>
              <a:latin typeface=".VnSouthern" panose="020B7200000000000000" pitchFamily="34" charset="0"/>
            </a:endParaRPr>
          </a:p>
        </p:txBody>
      </p:sp>
      <p:sp>
        <p:nvSpPr>
          <p:cNvPr id="27665" name="Line 17"/>
          <p:cNvSpPr/>
          <p:nvPr/>
        </p:nvSpPr>
        <p:spPr>
          <a:xfrm>
            <a:off x="2362200" y="1458913"/>
            <a:ext cx="2971800" cy="1219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7666" name="Line 18"/>
          <p:cNvSpPr/>
          <p:nvPr/>
        </p:nvSpPr>
        <p:spPr>
          <a:xfrm>
            <a:off x="3505200" y="2209800"/>
            <a:ext cx="1752600" cy="9906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7667" name="Line 19"/>
          <p:cNvSpPr/>
          <p:nvPr/>
        </p:nvSpPr>
        <p:spPr>
          <a:xfrm flipV="1">
            <a:off x="3657600" y="2057400"/>
            <a:ext cx="1676400" cy="2209800"/>
          </a:xfrm>
          <a:prstGeom prst="line">
            <a:avLst/>
          </a:prstGeom>
          <a:ln w="38100" cap="flat" cmpd="sng">
            <a:solidFill>
              <a:srgbClr val="CC99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7668" name="Line 20"/>
          <p:cNvSpPr/>
          <p:nvPr/>
        </p:nvSpPr>
        <p:spPr>
          <a:xfrm>
            <a:off x="3429000" y="5181600"/>
            <a:ext cx="1676400" cy="838200"/>
          </a:xfrm>
          <a:prstGeom prst="line">
            <a:avLst/>
          </a:prstGeom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7669" name="Line 21"/>
          <p:cNvSpPr/>
          <p:nvPr/>
        </p:nvSpPr>
        <p:spPr>
          <a:xfrm flipV="1">
            <a:off x="4267200" y="4419600"/>
            <a:ext cx="914400" cy="1371600"/>
          </a:xfrm>
          <a:prstGeom prst="line">
            <a:avLst/>
          </a:prstGeom>
          <a:ln w="38100" cap="flat" cmpd="sng">
            <a:solidFill>
              <a:srgbClr val="D60093"/>
            </a:solidFill>
            <a:prstDash val="solid"/>
            <a:round/>
            <a:headEnd type="none" w="med" len="med"/>
            <a:tailEnd type="triangle" w="med" len="med"/>
          </a:ln>
        </p:spPr>
      </p:sp>
      <p:pic>
        <p:nvPicPr>
          <p:cNvPr id="11285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0" y="6069013"/>
            <a:ext cx="838200" cy="788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6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0"/>
            <a:ext cx="52705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7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629400"/>
            <a:ext cx="4267200" cy="21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8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638925"/>
            <a:ext cx="4267200" cy="21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9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0352">
            <a:off x="4343400" y="6500813"/>
            <a:ext cx="381000" cy="373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946" name="Line 298"/>
          <p:cNvSpPr/>
          <p:nvPr/>
        </p:nvSpPr>
        <p:spPr>
          <a:xfrm>
            <a:off x="2438400" y="2971800"/>
            <a:ext cx="2743200" cy="2362200"/>
          </a:xfrm>
          <a:prstGeom prst="line">
            <a:avLst/>
          </a:prstGeom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7947" name="Line 299"/>
          <p:cNvSpPr/>
          <p:nvPr/>
        </p:nvSpPr>
        <p:spPr>
          <a:xfrm flipV="1">
            <a:off x="2819400" y="1447800"/>
            <a:ext cx="2438400" cy="2133600"/>
          </a:xfrm>
          <a:prstGeom prst="line">
            <a:avLst/>
          </a:prstGeom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ransition spd="med">
    <p:split dir="in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  <p:bldP spid="27653" grpId="0"/>
      <p:bldP spid="27654" grpId="0"/>
      <p:bldP spid="27655" grpId="0"/>
      <p:bldP spid="27656" grpId="0"/>
      <p:bldP spid="27657" grpId="0"/>
      <p:bldP spid="27658" grpId="0"/>
      <p:bldP spid="27659" grpId="0"/>
      <p:bldP spid="27660" grpId="0"/>
      <p:bldP spid="27661" grpId="0"/>
      <p:bldP spid="27662" grpId="0"/>
      <p:bldP spid="27663" grpId="0"/>
      <p:bldP spid="2766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5866</Words>
  <Application>WPS Presentation</Application>
  <PresentationFormat>On-screen Show (4:3)</PresentationFormat>
  <Paragraphs>338</Paragraphs>
  <Slides>14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9" baseType="lpstr">
      <vt:lpstr>Arial</vt:lpstr>
      <vt:lpstr>SimSun</vt:lpstr>
      <vt:lpstr>Wingdings</vt:lpstr>
      <vt:lpstr>Calligraphic</vt:lpstr>
      <vt:lpstr>Segoe Print</vt:lpstr>
      <vt:lpstr>Calibri</vt:lpstr>
      <vt:lpstr>Impact</vt:lpstr>
      <vt:lpstr>Arial Narrow</vt:lpstr>
      <vt:lpstr>Symbol</vt:lpstr>
      <vt:lpstr>Times New Roman</vt:lpstr>
      <vt:lpstr>.VnSouthern</vt:lpstr>
      <vt:lpstr>.VnArabia</vt:lpstr>
      <vt:lpstr>Lucida Calligraphy</vt:lpstr>
      <vt:lpstr>Arial Unicode MS</vt:lpstr>
      <vt:lpstr>.VnTime</vt:lpstr>
      <vt:lpstr>VNI-Times</vt:lpstr>
      <vt:lpstr>.VnMonotype corsiva</vt:lpstr>
      <vt:lpstr>.VnMystical</vt:lpstr>
      <vt:lpstr>VNI-Souvir</vt:lpstr>
      <vt:lpstr>.VnArial</vt:lpstr>
      <vt:lpstr>Microsoft YaHei</vt:lpstr>
      <vt:lpstr>Arial Unicode MS</vt:lpstr>
      <vt:lpstr>Default Design</vt:lpstr>
      <vt:lpstr>Office Theme</vt:lpstr>
      <vt:lpstr>MSGraph.Chart.8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Unit 8. Country life and city life                Lesson 4: Read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8</cp:revision>
  <dcterms:created xsi:type="dcterms:W3CDTF">2011-09-15T03:44:00Z</dcterms:created>
  <dcterms:modified xsi:type="dcterms:W3CDTF">2021-12-16T12:03:58Z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C22B4074997F4FDE90397E4101BD46CC</vt:lpwstr>
  </property>
  <property fmtid="{D5CDD505-2E9C-101B-9397-08002B2CF9AE}" pid="3" name="KSOProductBuildVer">
    <vt:lpwstr>1033-11.2.0.10382</vt:lpwstr>
  </property>
</Properties>
</file>